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Microsoft_Equation1.bin" ContentType="application/vnd.openxmlformats-officedocument.oleObject"/>
  <Override PartName="/ppt/embeddings/Microsoft_Equation2.bin" ContentType="application/vnd.openxmlformats-officedocument.oleObject"/>
  <Override PartName="/ppt/embeddings/Microsoft_Equation3.bin" ContentType="application/vnd.openxmlformats-officedocument.oleObject"/>
  <Override PartName="/ppt/embeddings/Microsoft_Equation4.bin" ContentType="application/vnd.openxmlformats-officedocument.oleObject"/>
  <Override PartName="/ppt/embeddings/Microsoft_Equation5.bin" ContentType="application/vnd.openxmlformats-officedocument.oleObject"/>
  <Override PartName="/ppt/embeddings/Microsoft_Equation6.bin" ContentType="application/vnd.openxmlformats-officedocument.oleObject"/>
  <Override PartName="/ppt/embeddings/Microsoft_Equation7.bin" ContentType="application/vnd.openxmlformats-officedocument.oleObject"/>
  <Override PartName="/ppt/embeddings/Microsoft_Equation8.bin" ContentType="application/vnd.openxmlformats-officedocument.oleObject"/>
  <Override PartName="/ppt/embeddings/Microsoft_Equation9.bin" ContentType="application/vnd.openxmlformats-officedocument.oleObject"/>
  <Override PartName="/ppt/embeddings/Microsoft_Equation10.bin" ContentType="application/vnd.openxmlformats-officedocument.oleObject"/>
  <Override PartName="/ppt/embeddings/Microsoft_Equation11.bin" ContentType="application/vnd.openxmlformats-officedocument.oleObject"/>
  <Override PartName="/ppt/embeddings/Microsoft_Equation1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8" r:id="rId3"/>
    <p:sldId id="275" r:id="rId4"/>
    <p:sldId id="276" r:id="rId5"/>
    <p:sldId id="277" r:id="rId6"/>
    <p:sldId id="260" r:id="rId7"/>
    <p:sldId id="261" r:id="rId8"/>
    <p:sldId id="284" r:id="rId9"/>
    <p:sldId id="269" r:id="rId10"/>
    <p:sldId id="270" r:id="rId11"/>
    <p:sldId id="271" r:id="rId12"/>
    <p:sldId id="285" r:id="rId13"/>
    <p:sldId id="272" r:id="rId14"/>
    <p:sldId id="273" r:id="rId15"/>
    <p:sldId id="274" r:id="rId16"/>
    <p:sldId id="286" r:id="rId17"/>
    <p:sldId id="278" r:id="rId18"/>
    <p:sldId id="279" r:id="rId19"/>
    <p:sldId id="280" r:id="rId20"/>
    <p:sldId id="281" r:id="rId21"/>
    <p:sldId id="282" r:id="rId22"/>
    <p:sldId id="302" r:id="rId23"/>
    <p:sldId id="298" r:id="rId24"/>
    <p:sldId id="299" r:id="rId25"/>
    <p:sldId id="300" r:id="rId26"/>
    <p:sldId id="287" r:id="rId27"/>
    <p:sldId id="288" r:id="rId28"/>
    <p:sldId id="289" r:id="rId29"/>
    <p:sldId id="290"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7" d="100"/>
          <a:sy n="97" d="100"/>
        </p:scale>
        <p:origin x="-132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 Id="rId2" Type="http://schemas.openxmlformats.org/officeDocument/2006/relationships/image" Target="../media/image24.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image" Target="../media/image28.emf"/><Relationship Id="rId5" Type="http://schemas.openxmlformats.org/officeDocument/2006/relationships/image" Target="../media/image29.emf"/><Relationship Id="rId1" Type="http://schemas.openxmlformats.org/officeDocument/2006/relationships/image" Target="../media/image25.emf"/><Relationship Id="rId2" Type="http://schemas.openxmlformats.org/officeDocument/2006/relationships/image" Target="../media/image26.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31.emf"/><Relationship Id="rId1" Type="http://schemas.openxmlformats.org/officeDocument/2006/relationships/image" Target="../media/image25.emf"/><Relationship Id="rId2"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5D71BC-75EE-CF4A-8585-BC50ECEF3D1E}" type="datetimeFigureOut">
              <a:rPr lang="en-US" smtClean="0"/>
              <a:t>5/19/15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71CC24-EBA2-5245-9D67-AEA0CCE33223}" type="slidenum">
              <a:rPr lang="en-US" smtClean="0"/>
              <a:t>‹#›</a:t>
            </a:fld>
            <a:endParaRPr lang="en-US"/>
          </a:p>
        </p:txBody>
      </p:sp>
    </p:spTree>
    <p:extLst>
      <p:ext uri="{BB962C8B-B14F-4D97-AF65-F5344CB8AC3E}">
        <p14:creationId xmlns:p14="http://schemas.microsoft.com/office/powerpoint/2010/main" val="53861410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37">
              <a:defRPr sz="2000">
                <a:solidFill>
                  <a:schemeClr val="bg1"/>
                </a:solidFill>
                <a:latin typeface="Arial" charset="0"/>
                <a:ea typeface="ＭＳ Ｐゴシック" charset="0"/>
                <a:cs typeface="ＭＳ Ｐゴシック" charset="0"/>
              </a:defRPr>
            </a:lvl1pPr>
            <a:lvl2pPr marL="729057" indent="-280406" defTabSz="914437">
              <a:defRPr sz="2000">
                <a:solidFill>
                  <a:schemeClr val="bg1"/>
                </a:solidFill>
                <a:latin typeface="Arial" charset="0"/>
                <a:ea typeface="ＭＳ Ｐゴシック" charset="0"/>
              </a:defRPr>
            </a:lvl2pPr>
            <a:lvl3pPr marL="1121626" indent="-224325" defTabSz="914437">
              <a:defRPr sz="2000">
                <a:solidFill>
                  <a:schemeClr val="bg1"/>
                </a:solidFill>
                <a:latin typeface="Arial" charset="0"/>
                <a:ea typeface="ＭＳ Ｐゴシック" charset="0"/>
              </a:defRPr>
            </a:lvl3pPr>
            <a:lvl4pPr marL="1570276" indent="-224325" defTabSz="914437">
              <a:defRPr sz="2000">
                <a:solidFill>
                  <a:schemeClr val="bg1"/>
                </a:solidFill>
                <a:latin typeface="Arial" charset="0"/>
                <a:ea typeface="ＭＳ Ｐゴシック" charset="0"/>
              </a:defRPr>
            </a:lvl4pPr>
            <a:lvl5pPr marL="2018927" indent="-224325" defTabSz="914437">
              <a:defRPr sz="2000">
                <a:solidFill>
                  <a:schemeClr val="bg1"/>
                </a:solidFill>
                <a:latin typeface="Arial" charset="0"/>
                <a:ea typeface="ＭＳ Ｐゴシック" charset="0"/>
              </a:defRPr>
            </a:lvl5pPr>
            <a:lvl6pPr marL="2467577" indent="-224325" defTabSz="914437" eaLnBrk="0" fontAlgn="base" hangingPunct="0">
              <a:spcBef>
                <a:spcPct val="0"/>
              </a:spcBef>
              <a:spcAft>
                <a:spcPct val="0"/>
              </a:spcAft>
              <a:defRPr sz="2000">
                <a:solidFill>
                  <a:schemeClr val="bg1"/>
                </a:solidFill>
                <a:latin typeface="Arial" charset="0"/>
                <a:ea typeface="ＭＳ Ｐゴシック" charset="0"/>
              </a:defRPr>
            </a:lvl6pPr>
            <a:lvl7pPr marL="2916227" indent="-224325" defTabSz="914437" eaLnBrk="0" fontAlgn="base" hangingPunct="0">
              <a:spcBef>
                <a:spcPct val="0"/>
              </a:spcBef>
              <a:spcAft>
                <a:spcPct val="0"/>
              </a:spcAft>
              <a:defRPr sz="2000">
                <a:solidFill>
                  <a:schemeClr val="bg1"/>
                </a:solidFill>
                <a:latin typeface="Arial" charset="0"/>
                <a:ea typeface="ＭＳ Ｐゴシック" charset="0"/>
              </a:defRPr>
            </a:lvl7pPr>
            <a:lvl8pPr marL="3364878" indent="-224325" defTabSz="914437" eaLnBrk="0" fontAlgn="base" hangingPunct="0">
              <a:spcBef>
                <a:spcPct val="0"/>
              </a:spcBef>
              <a:spcAft>
                <a:spcPct val="0"/>
              </a:spcAft>
              <a:defRPr sz="2000">
                <a:solidFill>
                  <a:schemeClr val="bg1"/>
                </a:solidFill>
                <a:latin typeface="Arial" charset="0"/>
                <a:ea typeface="ＭＳ Ｐゴシック" charset="0"/>
              </a:defRPr>
            </a:lvl8pPr>
            <a:lvl9pPr marL="3813528" indent="-224325" defTabSz="914437" eaLnBrk="0" fontAlgn="base" hangingPunct="0">
              <a:spcBef>
                <a:spcPct val="0"/>
              </a:spcBef>
              <a:spcAft>
                <a:spcPct val="0"/>
              </a:spcAft>
              <a:defRPr sz="2000">
                <a:solidFill>
                  <a:schemeClr val="bg1"/>
                </a:solidFill>
                <a:latin typeface="Arial" charset="0"/>
                <a:ea typeface="ＭＳ Ｐゴシック" charset="0"/>
              </a:defRPr>
            </a:lvl9pPr>
          </a:lstStyle>
          <a:p>
            <a:fld id="{9B747484-270C-5245-B2F6-AA4127AA386E}" type="slidenum">
              <a:rPr lang="en-US" sz="1300">
                <a:solidFill>
                  <a:schemeClr val="tx1"/>
                </a:solidFill>
                <a:latin typeface="Times New Roman" charset="0"/>
              </a:rPr>
              <a:pPr/>
              <a:t>3</a:t>
            </a:fld>
            <a:endParaRPr lang="en-US" sz="1300">
              <a:solidFill>
                <a:schemeClr val="tx1"/>
              </a:solidFill>
              <a:latin typeface="Times New Roman" charset="0"/>
            </a:endParaRPr>
          </a:p>
        </p:txBody>
      </p:sp>
      <p:sp>
        <p:nvSpPr>
          <p:cNvPr id="37890"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a:defRPr sz="2000">
                <a:solidFill>
                  <a:schemeClr val="bg1"/>
                </a:solidFill>
                <a:latin typeface="Arial" charset="0"/>
                <a:ea typeface="ＭＳ Ｐゴシック" charset="0"/>
                <a:cs typeface="ＭＳ Ｐゴシック" charset="0"/>
              </a:defRPr>
            </a:lvl1pPr>
            <a:lvl2pPr marL="742950" indent="-285750" defTabSz="931863">
              <a:defRPr sz="2000">
                <a:solidFill>
                  <a:schemeClr val="bg1"/>
                </a:solidFill>
                <a:latin typeface="Arial" charset="0"/>
                <a:ea typeface="ＭＳ Ｐゴシック" charset="0"/>
              </a:defRPr>
            </a:lvl2pPr>
            <a:lvl3pPr marL="1143000" indent="-228600" defTabSz="931863">
              <a:defRPr sz="2000">
                <a:solidFill>
                  <a:schemeClr val="bg1"/>
                </a:solidFill>
                <a:latin typeface="Arial" charset="0"/>
                <a:ea typeface="ＭＳ Ｐゴシック" charset="0"/>
              </a:defRPr>
            </a:lvl3pPr>
            <a:lvl4pPr marL="1600200" indent="-228600" defTabSz="931863">
              <a:defRPr sz="2000">
                <a:solidFill>
                  <a:schemeClr val="bg1"/>
                </a:solidFill>
                <a:latin typeface="Arial" charset="0"/>
                <a:ea typeface="ＭＳ Ｐゴシック" charset="0"/>
              </a:defRPr>
            </a:lvl4pPr>
            <a:lvl5pPr marL="2057400" indent="-228600" defTabSz="931863">
              <a:defRPr sz="2000">
                <a:solidFill>
                  <a:schemeClr val="bg1"/>
                </a:solidFill>
                <a:latin typeface="Arial" charset="0"/>
                <a:ea typeface="ＭＳ Ｐゴシック" charset="0"/>
              </a:defRPr>
            </a:lvl5pPr>
            <a:lvl6pPr marL="2514600" indent="-228600" defTabSz="931863" eaLnBrk="0" fontAlgn="base" hangingPunct="0">
              <a:spcBef>
                <a:spcPct val="0"/>
              </a:spcBef>
              <a:spcAft>
                <a:spcPct val="0"/>
              </a:spcAft>
              <a:defRPr sz="2000">
                <a:solidFill>
                  <a:schemeClr val="bg1"/>
                </a:solidFill>
                <a:latin typeface="Arial" charset="0"/>
                <a:ea typeface="ＭＳ Ｐゴシック" charset="0"/>
              </a:defRPr>
            </a:lvl6pPr>
            <a:lvl7pPr marL="2971800" indent="-228600" defTabSz="931863" eaLnBrk="0" fontAlgn="base" hangingPunct="0">
              <a:spcBef>
                <a:spcPct val="0"/>
              </a:spcBef>
              <a:spcAft>
                <a:spcPct val="0"/>
              </a:spcAft>
              <a:defRPr sz="2000">
                <a:solidFill>
                  <a:schemeClr val="bg1"/>
                </a:solidFill>
                <a:latin typeface="Arial" charset="0"/>
                <a:ea typeface="ＭＳ Ｐゴシック" charset="0"/>
              </a:defRPr>
            </a:lvl7pPr>
            <a:lvl8pPr marL="3429000" indent="-228600" defTabSz="931863" eaLnBrk="0" fontAlgn="base" hangingPunct="0">
              <a:spcBef>
                <a:spcPct val="0"/>
              </a:spcBef>
              <a:spcAft>
                <a:spcPct val="0"/>
              </a:spcAft>
              <a:defRPr sz="2000">
                <a:solidFill>
                  <a:schemeClr val="bg1"/>
                </a:solidFill>
                <a:latin typeface="Arial" charset="0"/>
                <a:ea typeface="ＭＳ Ｐゴシック" charset="0"/>
              </a:defRPr>
            </a:lvl8pPr>
            <a:lvl9pPr marL="3886200" indent="-228600" defTabSz="931863" eaLnBrk="0" fontAlgn="base" hangingPunct="0">
              <a:spcBef>
                <a:spcPct val="0"/>
              </a:spcBef>
              <a:spcAft>
                <a:spcPct val="0"/>
              </a:spcAft>
              <a:defRPr sz="2000">
                <a:solidFill>
                  <a:schemeClr val="bg1"/>
                </a:solidFill>
                <a:latin typeface="Arial" charset="0"/>
                <a:ea typeface="ＭＳ Ｐゴシック" charset="0"/>
              </a:defRPr>
            </a:lvl9pPr>
          </a:lstStyle>
          <a:p>
            <a:pPr algn="r" eaLnBrk="1" hangingPunct="1"/>
            <a:fld id="{8CFD6DBC-1B31-EC41-82B2-B2D9232677CC}" type="slidenum">
              <a:rPr lang="en-US" sz="1200">
                <a:solidFill>
                  <a:schemeClr val="tx1"/>
                </a:solidFill>
              </a:rPr>
              <a:pPr algn="r" eaLnBrk="1" hangingPunct="1"/>
              <a:t>3</a:t>
            </a:fld>
            <a:endParaRPr lang="en-US" sz="1200">
              <a:solidFill>
                <a:schemeClr val="tx1"/>
              </a:solidFill>
            </a:endParaRPr>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35" tIns="45718" rIns="91435" bIns="45718"/>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37">
              <a:defRPr sz="2000">
                <a:solidFill>
                  <a:schemeClr val="bg1"/>
                </a:solidFill>
                <a:latin typeface="Arial" charset="0"/>
                <a:ea typeface="ＭＳ Ｐゴシック" charset="0"/>
                <a:cs typeface="ＭＳ Ｐゴシック" charset="0"/>
              </a:defRPr>
            </a:lvl1pPr>
            <a:lvl2pPr marL="729057" indent="-280406" defTabSz="914437">
              <a:defRPr sz="2000">
                <a:solidFill>
                  <a:schemeClr val="bg1"/>
                </a:solidFill>
                <a:latin typeface="Arial" charset="0"/>
                <a:ea typeface="ＭＳ Ｐゴシック" charset="0"/>
              </a:defRPr>
            </a:lvl2pPr>
            <a:lvl3pPr marL="1121626" indent="-224325" defTabSz="914437">
              <a:defRPr sz="2000">
                <a:solidFill>
                  <a:schemeClr val="bg1"/>
                </a:solidFill>
                <a:latin typeface="Arial" charset="0"/>
                <a:ea typeface="ＭＳ Ｐゴシック" charset="0"/>
              </a:defRPr>
            </a:lvl3pPr>
            <a:lvl4pPr marL="1570276" indent="-224325" defTabSz="914437">
              <a:defRPr sz="2000">
                <a:solidFill>
                  <a:schemeClr val="bg1"/>
                </a:solidFill>
                <a:latin typeface="Arial" charset="0"/>
                <a:ea typeface="ＭＳ Ｐゴシック" charset="0"/>
              </a:defRPr>
            </a:lvl4pPr>
            <a:lvl5pPr marL="2018927" indent="-224325" defTabSz="914437">
              <a:defRPr sz="2000">
                <a:solidFill>
                  <a:schemeClr val="bg1"/>
                </a:solidFill>
                <a:latin typeface="Arial" charset="0"/>
                <a:ea typeface="ＭＳ Ｐゴシック" charset="0"/>
              </a:defRPr>
            </a:lvl5pPr>
            <a:lvl6pPr marL="2467577" indent="-224325" defTabSz="914437" eaLnBrk="0" fontAlgn="base" hangingPunct="0">
              <a:spcBef>
                <a:spcPct val="0"/>
              </a:spcBef>
              <a:spcAft>
                <a:spcPct val="0"/>
              </a:spcAft>
              <a:defRPr sz="2000">
                <a:solidFill>
                  <a:schemeClr val="bg1"/>
                </a:solidFill>
                <a:latin typeface="Arial" charset="0"/>
                <a:ea typeface="ＭＳ Ｐゴシック" charset="0"/>
              </a:defRPr>
            </a:lvl6pPr>
            <a:lvl7pPr marL="2916227" indent="-224325" defTabSz="914437" eaLnBrk="0" fontAlgn="base" hangingPunct="0">
              <a:spcBef>
                <a:spcPct val="0"/>
              </a:spcBef>
              <a:spcAft>
                <a:spcPct val="0"/>
              </a:spcAft>
              <a:defRPr sz="2000">
                <a:solidFill>
                  <a:schemeClr val="bg1"/>
                </a:solidFill>
                <a:latin typeface="Arial" charset="0"/>
                <a:ea typeface="ＭＳ Ｐゴシック" charset="0"/>
              </a:defRPr>
            </a:lvl7pPr>
            <a:lvl8pPr marL="3364878" indent="-224325" defTabSz="914437" eaLnBrk="0" fontAlgn="base" hangingPunct="0">
              <a:spcBef>
                <a:spcPct val="0"/>
              </a:spcBef>
              <a:spcAft>
                <a:spcPct val="0"/>
              </a:spcAft>
              <a:defRPr sz="2000">
                <a:solidFill>
                  <a:schemeClr val="bg1"/>
                </a:solidFill>
                <a:latin typeface="Arial" charset="0"/>
                <a:ea typeface="ＭＳ Ｐゴシック" charset="0"/>
              </a:defRPr>
            </a:lvl8pPr>
            <a:lvl9pPr marL="3813528" indent="-224325" defTabSz="914437" eaLnBrk="0" fontAlgn="base" hangingPunct="0">
              <a:spcBef>
                <a:spcPct val="0"/>
              </a:spcBef>
              <a:spcAft>
                <a:spcPct val="0"/>
              </a:spcAft>
              <a:defRPr sz="2000">
                <a:solidFill>
                  <a:schemeClr val="bg1"/>
                </a:solidFill>
                <a:latin typeface="Arial" charset="0"/>
                <a:ea typeface="ＭＳ Ｐゴシック" charset="0"/>
              </a:defRPr>
            </a:lvl9pPr>
          </a:lstStyle>
          <a:p>
            <a:fld id="{5CBF0677-068B-D44B-BBE4-67472428C2CC}" type="slidenum">
              <a:rPr lang="en-US" sz="1300">
                <a:solidFill>
                  <a:schemeClr val="tx1"/>
                </a:solidFill>
                <a:latin typeface="Times New Roman" charset="0"/>
              </a:rPr>
              <a:pPr/>
              <a:t>4</a:t>
            </a:fld>
            <a:endParaRPr lang="en-US" sz="1300">
              <a:solidFill>
                <a:schemeClr val="tx1"/>
              </a:solidFill>
              <a:latin typeface="Times New Roman" charset="0"/>
            </a:endParaRPr>
          </a:p>
        </p:txBody>
      </p:sp>
      <p:sp>
        <p:nvSpPr>
          <p:cNvPr id="31746"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a:defRPr sz="2000">
                <a:solidFill>
                  <a:schemeClr val="bg1"/>
                </a:solidFill>
                <a:latin typeface="Arial" charset="0"/>
                <a:ea typeface="ＭＳ Ｐゴシック" charset="0"/>
                <a:cs typeface="ＭＳ Ｐゴシック" charset="0"/>
              </a:defRPr>
            </a:lvl1pPr>
            <a:lvl2pPr marL="742950" indent="-285750" defTabSz="931863">
              <a:defRPr sz="2000">
                <a:solidFill>
                  <a:schemeClr val="bg1"/>
                </a:solidFill>
                <a:latin typeface="Arial" charset="0"/>
                <a:ea typeface="ＭＳ Ｐゴシック" charset="0"/>
              </a:defRPr>
            </a:lvl2pPr>
            <a:lvl3pPr marL="1143000" indent="-228600" defTabSz="931863">
              <a:defRPr sz="2000">
                <a:solidFill>
                  <a:schemeClr val="bg1"/>
                </a:solidFill>
                <a:latin typeface="Arial" charset="0"/>
                <a:ea typeface="ＭＳ Ｐゴシック" charset="0"/>
              </a:defRPr>
            </a:lvl3pPr>
            <a:lvl4pPr marL="1600200" indent="-228600" defTabSz="931863">
              <a:defRPr sz="2000">
                <a:solidFill>
                  <a:schemeClr val="bg1"/>
                </a:solidFill>
                <a:latin typeface="Arial" charset="0"/>
                <a:ea typeface="ＭＳ Ｐゴシック" charset="0"/>
              </a:defRPr>
            </a:lvl4pPr>
            <a:lvl5pPr marL="2057400" indent="-228600" defTabSz="931863">
              <a:defRPr sz="2000">
                <a:solidFill>
                  <a:schemeClr val="bg1"/>
                </a:solidFill>
                <a:latin typeface="Arial" charset="0"/>
                <a:ea typeface="ＭＳ Ｐゴシック" charset="0"/>
              </a:defRPr>
            </a:lvl5pPr>
            <a:lvl6pPr marL="2514600" indent="-228600" defTabSz="931863" eaLnBrk="0" fontAlgn="base" hangingPunct="0">
              <a:spcBef>
                <a:spcPct val="0"/>
              </a:spcBef>
              <a:spcAft>
                <a:spcPct val="0"/>
              </a:spcAft>
              <a:defRPr sz="2000">
                <a:solidFill>
                  <a:schemeClr val="bg1"/>
                </a:solidFill>
                <a:latin typeface="Arial" charset="0"/>
                <a:ea typeface="ＭＳ Ｐゴシック" charset="0"/>
              </a:defRPr>
            </a:lvl6pPr>
            <a:lvl7pPr marL="2971800" indent="-228600" defTabSz="931863" eaLnBrk="0" fontAlgn="base" hangingPunct="0">
              <a:spcBef>
                <a:spcPct val="0"/>
              </a:spcBef>
              <a:spcAft>
                <a:spcPct val="0"/>
              </a:spcAft>
              <a:defRPr sz="2000">
                <a:solidFill>
                  <a:schemeClr val="bg1"/>
                </a:solidFill>
                <a:latin typeface="Arial" charset="0"/>
                <a:ea typeface="ＭＳ Ｐゴシック" charset="0"/>
              </a:defRPr>
            </a:lvl7pPr>
            <a:lvl8pPr marL="3429000" indent="-228600" defTabSz="931863" eaLnBrk="0" fontAlgn="base" hangingPunct="0">
              <a:spcBef>
                <a:spcPct val="0"/>
              </a:spcBef>
              <a:spcAft>
                <a:spcPct val="0"/>
              </a:spcAft>
              <a:defRPr sz="2000">
                <a:solidFill>
                  <a:schemeClr val="bg1"/>
                </a:solidFill>
                <a:latin typeface="Arial" charset="0"/>
                <a:ea typeface="ＭＳ Ｐゴシック" charset="0"/>
              </a:defRPr>
            </a:lvl8pPr>
            <a:lvl9pPr marL="3886200" indent="-228600" defTabSz="931863" eaLnBrk="0" fontAlgn="base" hangingPunct="0">
              <a:spcBef>
                <a:spcPct val="0"/>
              </a:spcBef>
              <a:spcAft>
                <a:spcPct val="0"/>
              </a:spcAft>
              <a:defRPr sz="2000">
                <a:solidFill>
                  <a:schemeClr val="bg1"/>
                </a:solidFill>
                <a:latin typeface="Arial" charset="0"/>
                <a:ea typeface="ＭＳ Ｐゴシック" charset="0"/>
              </a:defRPr>
            </a:lvl9pPr>
          </a:lstStyle>
          <a:p>
            <a:pPr algn="r" eaLnBrk="1" hangingPunct="1"/>
            <a:fld id="{1BBB9E07-1EBF-7340-A613-1A4B82C16729}" type="slidenum">
              <a:rPr lang="en-US" sz="1200">
                <a:solidFill>
                  <a:schemeClr val="tx1"/>
                </a:solidFill>
              </a:rPr>
              <a:pPr algn="r" eaLnBrk="1" hangingPunct="1"/>
              <a:t>4</a:t>
            </a:fld>
            <a:endParaRPr lang="en-US" sz="1200">
              <a:solidFill>
                <a:schemeClr val="tx1"/>
              </a:solidFill>
            </a:endParaRPr>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35" tIns="45718" rIns="91435" bIns="45718"/>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37">
              <a:defRPr sz="2000">
                <a:solidFill>
                  <a:schemeClr val="bg1"/>
                </a:solidFill>
                <a:latin typeface="Arial" charset="0"/>
                <a:ea typeface="ＭＳ Ｐゴシック" charset="0"/>
                <a:cs typeface="ＭＳ Ｐゴシック" charset="0"/>
              </a:defRPr>
            </a:lvl1pPr>
            <a:lvl2pPr marL="729057" indent="-280406" defTabSz="914437">
              <a:defRPr sz="2000">
                <a:solidFill>
                  <a:schemeClr val="bg1"/>
                </a:solidFill>
                <a:latin typeface="Arial" charset="0"/>
                <a:ea typeface="ＭＳ Ｐゴシック" charset="0"/>
              </a:defRPr>
            </a:lvl2pPr>
            <a:lvl3pPr marL="1121626" indent="-224325" defTabSz="914437">
              <a:defRPr sz="2000">
                <a:solidFill>
                  <a:schemeClr val="bg1"/>
                </a:solidFill>
                <a:latin typeface="Arial" charset="0"/>
                <a:ea typeface="ＭＳ Ｐゴシック" charset="0"/>
              </a:defRPr>
            </a:lvl3pPr>
            <a:lvl4pPr marL="1570276" indent="-224325" defTabSz="914437">
              <a:defRPr sz="2000">
                <a:solidFill>
                  <a:schemeClr val="bg1"/>
                </a:solidFill>
                <a:latin typeface="Arial" charset="0"/>
                <a:ea typeface="ＭＳ Ｐゴシック" charset="0"/>
              </a:defRPr>
            </a:lvl4pPr>
            <a:lvl5pPr marL="2018927" indent="-224325" defTabSz="914437">
              <a:defRPr sz="2000">
                <a:solidFill>
                  <a:schemeClr val="bg1"/>
                </a:solidFill>
                <a:latin typeface="Arial" charset="0"/>
                <a:ea typeface="ＭＳ Ｐゴシック" charset="0"/>
              </a:defRPr>
            </a:lvl5pPr>
            <a:lvl6pPr marL="2467577" indent="-224325" defTabSz="914437" eaLnBrk="0" fontAlgn="base" hangingPunct="0">
              <a:spcBef>
                <a:spcPct val="0"/>
              </a:spcBef>
              <a:spcAft>
                <a:spcPct val="0"/>
              </a:spcAft>
              <a:defRPr sz="2000">
                <a:solidFill>
                  <a:schemeClr val="bg1"/>
                </a:solidFill>
                <a:latin typeface="Arial" charset="0"/>
                <a:ea typeface="ＭＳ Ｐゴシック" charset="0"/>
              </a:defRPr>
            </a:lvl6pPr>
            <a:lvl7pPr marL="2916227" indent="-224325" defTabSz="914437" eaLnBrk="0" fontAlgn="base" hangingPunct="0">
              <a:spcBef>
                <a:spcPct val="0"/>
              </a:spcBef>
              <a:spcAft>
                <a:spcPct val="0"/>
              </a:spcAft>
              <a:defRPr sz="2000">
                <a:solidFill>
                  <a:schemeClr val="bg1"/>
                </a:solidFill>
                <a:latin typeface="Arial" charset="0"/>
                <a:ea typeface="ＭＳ Ｐゴシック" charset="0"/>
              </a:defRPr>
            </a:lvl7pPr>
            <a:lvl8pPr marL="3364878" indent="-224325" defTabSz="914437" eaLnBrk="0" fontAlgn="base" hangingPunct="0">
              <a:spcBef>
                <a:spcPct val="0"/>
              </a:spcBef>
              <a:spcAft>
                <a:spcPct val="0"/>
              </a:spcAft>
              <a:defRPr sz="2000">
                <a:solidFill>
                  <a:schemeClr val="bg1"/>
                </a:solidFill>
                <a:latin typeface="Arial" charset="0"/>
                <a:ea typeface="ＭＳ Ｐゴシック" charset="0"/>
              </a:defRPr>
            </a:lvl8pPr>
            <a:lvl9pPr marL="3813528" indent="-224325" defTabSz="914437" eaLnBrk="0" fontAlgn="base" hangingPunct="0">
              <a:spcBef>
                <a:spcPct val="0"/>
              </a:spcBef>
              <a:spcAft>
                <a:spcPct val="0"/>
              </a:spcAft>
              <a:defRPr sz="2000">
                <a:solidFill>
                  <a:schemeClr val="bg1"/>
                </a:solidFill>
                <a:latin typeface="Arial" charset="0"/>
                <a:ea typeface="ＭＳ Ｐゴシック" charset="0"/>
              </a:defRPr>
            </a:lvl9pPr>
          </a:lstStyle>
          <a:p>
            <a:fld id="{5CBF0677-068B-D44B-BBE4-67472428C2CC}" type="slidenum">
              <a:rPr lang="en-US" sz="1300">
                <a:solidFill>
                  <a:schemeClr val="tx1"/>
                </a:solidFill>
                <a:latin typeface="Times New Roman" charset="0"/>
              </a:rPr>
              <a:pPr/>
              <a:t>5</a:t>
            </a:fld>
            <a:endParaRPr lang="en-US" sz="1300">
              <a:solidFill>
                <a:schemeClr val="tx1"/>
              </a:solidFill>
              <a:latin typeface="Times New Roman" charset="0"/>
            </a:endParaRPr>
          </a:p>
        </p:txBody>
      </p:sp>
      <p:sp>
        <p:nvSpPr>
          <p:cNvPr id="31746"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a:defRPr sz="2000">
                <a:solidFill>
                  <a:schemeClr val="bg1"/>
                </a:solidFill>
                <a:latin typeface="Arial" charset="0"/>
                <a:ea typeface="ＭＳ Ｐゴシック" charset="0"/>
                <a:cs typeface="ＭＳ Ｐゴシック" charset="0"/>
              </a:defRPr>
            </a:lvl1pPr>
            <a:lvl2pPr marL="742950" indent="-285750" defTabSz="931863">
              <a:defRPr sz="2000">
                <a:solidFill>
                  <a:schemeClr val="bg1"/>
                </a:solidFill>
                <a:latin typeface="Arial" charset="0"/>
                <a:ea typeface="ＭＳ Ｐゴシック" charset="0"/>
              </a:defRPr>
            </a:lvl2pPr>
            <a:lvl3pPr marL="1143000" indent="-228600" defTabSz="931863">
              <a:defRPr sz="2000">
                <a:solidFill>
                  <a:schemeClr val="bg1"/>
                </a:solidFill>
                <a:latin typeface="Arial" charset="0"/>
                <a:ea typeface="ＭＳ Ｐゴシック" charset="0"/>
              </a:defRPr>
            </a:lvl3pPr>
            <a:lvl4pPr marL="1600200" indent="-228600" defTabSz="931863">
              <a:defRPr sz="2000">
                <a:solidFill>
                  <a:schemeClr val="bg1"/>
                </a:solidFill>
                <a:latin typeface="Arial" charset="0"/>
                <a:ea typeface="ＭＳ Ｐゴシック" charset="0"/>
              </a:defRPr>
            </a:lvl4pPr>
            <a:lvl5pPr marL="2057400" indent="-228600" defTabSz="931863">
              <a:defRPr sz="2000">
                <a:solidFill>
                  <a:schemeClr val="bg1"/>
                </a:solidFill>
                <a:latin typeface="Arial" charset="0"/>
                <a:ea typeface="ＭＳ Ｐゴシック" charset="0"/>
              </a:defRPr>
            </a:lvl5pPr>
            <a:lvl6pPr marL="2514600" indent="-228600" defTabSz="931863" eaLnBrk="0" fontAlgn="base" hangingPunct="0">
              <a:spcBef>
                <a:spcPct val="0"/>
              </a:spcBef>
              <a:spcAft>
                <a:spcPct val="0"/>
              </a:spcAft>
              <a:defRPr sz="2000">
                <a:solidFill>
                  <a:schemeClr val="bg1"/>
                </a:solidFill>
                <a:latin typeface="Arial" charset="0"/>
                <a:ea typeface="ＭＳ Ｐゴシック" charset="0"/>
              </a:defRPr>
            </a:lvl6pPr>
            <a:lvl7pPr marL="2971800" indent="-228600" defTabSz="931863" eaLnBrk="0" fontAlgn="base" hangingPunct="0">
              <a:spcBef>
                <a:spcPct val="0"/>
              </a:spcBef>
              <a:spcAft>
                <a:spcPct val="0"/>
              </a:spcAft>
              <a:defRPr sz="2000">
                <a:solidFill>
                  <a:schemeClr val="bg1"/>
                </a:solidFill>
                <a:latin typeface="Arial" charset="0"/>
                <a:ea typeface="ＭＳ Ｐゴシック" charset="0"/>
              </a:defRPr>
            </a:lvl7pPr>
            <a:lvl8pPr marL="3429000" indent="-228600" defTabSz="931863" eaLnBrk="0" fontAlgn="base" hangingPunct="0">
              <a:spcBef>
                <a:spcPct val="0"/>
              </a:spcBef>
              <a:spcAft>
                <a:spcPct val="0"/>
              </a:spcAft>
              <a:defRPr sz="2000">
                <a:solidFill>
                  <a:schemeClr val="bg1"/>
                </a:solidFill>
                <a:latin typeface="Arial" charset="0"/>
                <a:ea typeface="ＭＳ Ｐゴシック" charset="0"/>
              </a:defRPr>
            </a:lvl8pPr>
            <a:lvl9pPr marL="3886200" indent="-228600" defTabSz="931863" eaLnBrk="0" fontAlgn="base" hangingPunct="0">
              <a:spcBef>
                <a:spcPct val="0"/>
              </a:spcBef>
              <a:spcAft>
                <a:spcPct val="0"/>
              </a:spcAft>
              <a:defRPr sz="2000">
                <a:solidFill>
                  <a:schemeClr val="bg1"/>
                </a:solidFill>
                <a:latin typeface="Arial" charset="0"/>
                <a:ea typeface="ＭＳ Ｐゴシック" charset="0"/>
              </a:defRPr>
            </a:lvl9pPr>
          </a:lstStyle>
          <a:p>
            <a:pPr algn="r" eaLnBrk="1" hangingPunct="1"/>
            <a:fld id="{1BBB9E07-1EBF-7340-A613-1A4B82C16729}" type="slidenum">
              <a:rPr lang="en-US" sz="1200">
                <a:solidFill>
                  <a:schemeClr val="tx1"/>
                </a:solidFill>
              </a:rPr>
              <a:pPr algn="r" eaLnBrk="1" hangingPunct="1"/>
              <a:t>5</a:t>
            </a:fld>
            <a:endParaRPr lang="en-US" sz="1200">
              <a:solidFill>
                <a:schemeClr val="tx1"/>
              </a:solidFill>
            </a:endParaRPr>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35" tIns="45718" rIns="91435" bIns="45718"/>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So far we have ignored what happens during the actual collision, in other words, during time when the objects are actually touching. We have done this for the simple reason that the total momentum of a system of objects can not be changed by the forces that act between the objects during the collision. These forces can still be interesting, however, so its worth investigating them in a bit more detail before leaving this topic. </a:t>
            </a:r>
          </a:p>
          <a:p>
            <a:endParaRPr lang="en-US">
              <a:latin typeface="Times New Roman" charset="0"/>
              <a:ea typeface="ＭＳ Ｐゴシック" charset="0"/>
              <a:cs typeface="ＭＳ Ｐゴシック" charset="0"/>
            </a:endParaRPr>
          </a:p>
          <a:p>
            <a:r>
              <a:rPr lang="en-US">
                <a:latin typeface="Times New Roman" charset="0"/>
                <a:ea typeface="ＭＳ Ｐゴシック" charset="0"/>
                <a:cs typeface="ＭＳ Ｐゴシック" charset="0"/>
              </a:rPr>
              <a:t>We start with the differential form of Newton's second law which relates the total force on an object to the rate of change of the objects momentum. We can rearrange this slightly tell us that the change in an objects momentum during a small time dt is just the total force acting on the object multiplied by the time interval. We can integrate this to find that the total change in the objects momentum during the time interval between t1 and t2 is the integral of the force acting on the object during this time. </a:t>
            </a:r>
          </a:p>
          <a:p>
            <a:endParaRPr lang="en-US">
              <a:latin typeface="Times New Roman" charset="0"/>
              <a:ea typeface="ＭＳ Ｐゴシック" charset="0"/>
              <a:cs typeface="ＭＳ Ｐゴシック" charset="0"/>
            </a:endParaRPr>
          </a:p>
          <a:p>
            <a:r>
              <a:rPr lang="en-US">
                <a:latin typeface="Times New Roman" charset="0"/>
                <a:ea typeface="ＭＳ Ｐゴシック" charset="0"/>
                <a:cs typeface="ＭＳ Ｐゴシック" charset="0"/>
              </a:rPr>
              <a:t>We use this result to define the average force acting on the object during the collision and we see that this is just the change in momentum divided by the time interval. This should not be a surprise since it has the same form as the differential form of Newton's second law that we started with. We can use this new equation to relate the average force that acts over a finite time interval to the momentum change of the object during this time. </a:t>
            </a:r>
          </a:p>
          <a:p>
            <a:endParaRPr lang="en-US">
              <a:latin typeface="Times New Roman" charset="0"/>
              <a:ea typeface="ＭＳ Ｐゴシック" charset="0"/>
              <a:cs typeface="ＭＳ Ｐゴシック" charset="0"/>
            </a:endParaRPr>
          </a:p>
          <a:p>
            <a:r>
              <a:rPr lang="en-US">
                <a:latin typeface="Times New Roman" charset="0"/>
                <a:ea typeface="ＭＳ Ｐゴシック" charset="0"/>
                <a:cs typeface="ＭＳ Ｐゴシック" charset="0"/>
              </a:rPr>
              <a:t>As a side note, integral of the force on some object during a collision is sometimes referred to as Impulse. </a:t>
            </a: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37">
              <a:defRPr sz="2000">
                <a:solidFill>
                  <a:schemeClr val="bg1"/>
                </a:solidFill>
                <a:latin typeface="Arial" charset="0"/>
                <a:ea typeface="ＭＳ Ｐゴシック" charset="0"/>
                <a:cs typeface="Arial" charset="0"/>
              </a:defRPr>
            </a:lvl1pPr>
            <a:lvl2pPr marL="37222402" indent="-36773751" defTabSz="914437">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48650" eaLnBrk="0" fontAlgn="base" hangingPunct="0">
              <a:spcBef>
                <a:spcPct val="0"/>
              </a:spcBef>
              <a:spcAft>
                <a:spcPct val="0"/>
              </a:spcAft>
              <a:defRPr sz="2000">
                <a:solidFill>
                  <a:schemeClr val="bg1"/>
                </a:solidFill>
                <a:latin typeface="Arial" charset="0"/>
                <a:ea typeface="Arial" charset="0"/>
                <a:cs typeface="Arial" charset="0"/>
              </a:defRPr>
            </a:lvl6pPr>
            <a:lvl7pPr marL="897301" eaLnBrk="0" fontAlgn="base" hangingPunct="0">
              <a:spcBef>
                <a:spcPct val="0"/>
              </a:spcBef>
              <a:spcAft>
                <a:spcPct val="0"/>
              </a:spcAft>
              <a:defRPr sz="2000">
                <a:solidFill>
                  <a:schemeClr val="bg1"/>
                </a:solidFill>
                <a:latin typeface="Arial" charset="0"/>
                <a:ea typeface="Arial" charset="0"/>
                <a:cs typeface="Arial" charset="0"/>
              </a:defRPr>
            </a:lvl7pPr>
            <a:lvl8pPr marL="1345951" eaLnBrk="0" fontAlgn="base" hangingPunct="0">
              <a:spcBef>
                <a:spcPct val="0"/>
              </a:spcBef>
              <a:spcAft>
                <a:spcPct val="0"/>
              </a:spcAft>
              <a:defRPr sz="2000">
                <a:solidFill>
                  <a:schemeClr val="bg1"/>
                </a:solidFill>
                <a:latin typeface="Arial" charset="0"/>
                <a:ea typeface="Arial" charset="0"/>
                <a:cs typeface="Arial" charset="0"/>
              </a:defRPr>
            </a:lvl8pPr>
            <a:lvl9pPr marL="1794601" eaLnBrk="0" fontAlgn="base" hangingPunct="0">
              <a:spcBef>
                <a:spcPct val="0"/>
              </a:spcBef>
              <a:spcAft>
                <a:spcPct val="0"/>
              </a:spcAft>
              <a:defRPr sz="2000">
                <a:solidFill>
                  <a:schemeClr val="bg1"/>
                </a:solidFill>
                <a:latin typeface="Arial" charset="0"/>
                <a:ea typeface="Arial" charset="0"/>
                <a:cs typeface="Arial" charset="0"/>
              </a:defRPr>
            </a:lvl9pPr>
          </a:lstStyle>
          <a:p>
            <a:fld id="{1D3229B9-9796-FC40-B925-7BC26F7F0FF9}" type="slidenum">
              <a:rPr lang="en-US" sz="1300">
                <a:solidFill>
                  <a:schemeClr val="tx1"/>
                </a:solidFill>
                <a:latin typeface="Times New Roman" charset="0"/>
              </a:rPr>
              <a:pPr/>
              <a:t>8</a:t>
            </a:fld>
            <a:endParaRPr lang="en-US" sz="1300">
              <a:solidFill>
                <a:schemeClr val="tx1"/>
              </a:solidFill>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EC07B63C-481E-4446-B911-313A2CD33851}" type="slidenum">
              <a:rPr lang="en-US" smtClean="0"/>
              <a:t>‹#›</a:t>
            </a:fld>
            <a:endParaRPr lang="en-US"/>
          </a:p>
        </p:txBody>
      </p:sp>
      <p:pic>
        <p:nvPicPr>
          <p:cNvPr id="7"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112837"/>
            <a:ext cx="9217025"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395412"/>
            <a:ext cx="7772400" cy="1470025"/>
          </a:xfrm>
        </p:spPr>
        <p:txBody>
          <a:bodyPr/>
          <a:lstStyle/>
          <a:p>
            <a:r>
              <a:rPr lang="en-US" smtClean="0"/>
              <a:t>Click to edit Master title style</a:t>
            </a:r>
            <a:endParaRPr lang="en-US"/>
          </a:p>
        </p:txBody>
      </p:sp>
    </p:spTree>
    <p:extLst>
      <p:ext uri="{BB962C8B-B14F-4D97-AF65-F5344CB8AC3E}">
        <p14:creationId xmlns:p14="http://schemas.microsoft.com/office/powerpoint/2010/main" val="490484035"/>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pic>
        <p:nvPicPr>
          <p:cNvPr id="7"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12700"/>
            <a:ext cx="91535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868082"/>
            <a:ext cx="8229600" cy="53474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EC07B63C-481E-4446-B911-313A2CD33851}" type="slidenum">
              <a:rPr lang="en-US" smtClean="0"/>
              <a:t>‹#›</a:t>
            </a:fld>
            <a:endParaRPr lang="en-US"/>
          </a:p>
        </p:txBody>
      </p:sp>
    </p:spTree>
    <p:extLst>
      <p:ext uri="{BB962C8B-B14F-4D97-AF65-F5344CB8AC3E}">
        <p14:creationId xmlns:p14="http://schemas.microsoft.com/office/powerpoint/2010/main" val="1972708295"/>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licker Question">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12700"/>
            <a:ext cx="91535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514350" indent="-514350">
              <a:buFont typeface="+mj-lt"/>
              <a:buAutoNum type="arabicPeriod"/>
              <a:defRPr/>
            </a:lvl1pPr>
            <a:lvl2pPr>
              <a:buFont typeface="+mj-lt"/>
              <a:buAutoNum type="alphaUcPeriod"/>
              <a:defRPr>
                <a:solidFill>
                  <a:srgbClr val="000000"/>
                </a:solidFill>
              </a:defRPr>
            </a:lvl2pPr>
            <a:lvl3pPr marL="1143000" indent="-228600">
              <a:buFont typeface="Wingdings" charset="2"/>
              <a:buChar char="Ø"/>
              <a:defRPr sz="2000" i="1"/>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Slide Number Placeholder 5"/>
          <p:cNvSpPr>
            <a:spLocks noGrp="1"/>
          </p:cNvSpPr>
          <p:nvPr>
            <p:ph type="sldNum" sz="quarter" idx="12"/>
          </p:nvPr>
        </p:nvSpPr>
        <p:spPr/>
        <p:txBody>
          <a:bodyPr/>
          <a:lstStyle/>
          <a:p>
            <a:fld id="{EC07B63C-481E-4446-B911-313A2CD33851}" type="slidenum">
              <a:rPr lang="en-US" smtClean="0"/>
              <a:t>‹#›</a:t>
            </a:fld>
            <a:endParaRPr lang="en-US"/>
          </a:p>
        </p:txBody>
      </p:sp>
      <p:pic>
        <p:nvPicPr>
          <p:cNvPr id="7" name="Picture 5" descr="clicke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610600" y="76200"/>
            <a:ext cx="4667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99306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3" descr="ppt background bottom"/>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6453188"/>
            <a:ext cx="9142413"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457200" y="836436"/>
            <a:ext cx="8229600" cy="5289727"/>
          </a:xfrm>
          <a:prstGeom prst="rect">
            <a:avLst/>
          </a:prstGeom>
        </p:spPr>
        <p:txBody>
          <a:bodyPr vert="horz" lIns="91440" tIns="45720" rIns="91440" bIns="45720" rtlCol="0">
            <a:normAutofit/>
          </a:bodyPr>
          <a:lstStyle/>
          <a:p>
            <a:pPr lvl="0"/>
            <a:endParaRPr lang="en-US" dirty="0"/>
          </a:p>
        </p:txBody>
      </p:sp>
      <p:sp>
        <p:nvSpPr>
          <p:cNvPr id="2" name="Title Placeholder 1"/>
          <p:cNvSpPr>
            <a:spLocks noGrp="1"/>
          </p:cNvSpPr>
          <p:nvPr>
            <p:ph type="title"/>
          </p:nvPr>
        </p:nvSpPr>
        <p:spPr>
          <a:xfrm>
            <a:off x="457200" y="95810"/>
            <a:ext cx="8229600" cy="45578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pic>
        <p:nvPicPr>
          <p:cNvPr id="9" name="Picture 3"/>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55575" y="6477000"/>
            <a:ext cx="2159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4"/>
          </p:nvPr>
        </p:nvSpPr>
        <p:spPr>
          <a:xfrm>
            <a:off x="5850107" y="6567774"/>
            <a:ext cx="2975303" cy="179587"/>
          </a:xfrm>
          <a:prstGeom prst="rect">
            <a:avLst/>
          </a:prstGeom>
        </p:spPr>
        <p:txBody>
          <a:bodyPr vert="horz" lIns="91440" tIns="45720" rIns="91440" bIns="45720" rtlCol="0" anchor="ctr"/>
          <a:lstStyle>
            <a:lvl1pPr algn="r">
              <a:defRPr sz="1200">
                <a:solidFill>
                  <a:schemeClr val="tx1">
                    <a:tint val="75000"/>
                  </a:schemeClr>
                </a:solidFill>
              </a:defRPr>
            </a:lvl1pPr>
          </a:lstStyle>
          <a:p>
            <a:fld id="{EC07B63C-481E-4446-B911-313A2CD33851}" type="slidenum">
              <a:rPr lang="en-US" smtClean="0"/>
              <a:t>‹#›</a:t>
            </a:fld>
            <a:endParaRPr lang="en-US" dirty="0"/>
          </a:p>
        </p:txBody>
      </p:sp>
    </p:spTree>
    <p:extLst>
      <p:ext uri="{BB962C8B-B14F-4D97-AF65-F5344CB8AC3E}">
        <p14:creationId xmlns:p14="http://schemas.microsoft.com/office/powerpoint/2010/main" val="3314154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3200" b="1" i="1" kern="1200">
          <a:solidFill>
            <a:schemeClr val="bg1"/>
          </a:solidFill>
          <a:latin typeface="Trebuchet MS"/>
          <a:ea typeface="+mj-ea"/>
          <a:cs typeface="Trebuchet MS"/>
        </a:defRPr>
      </a:lvl1pPr>
    </p:titleStyle>
    <p:body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971550" indent="-514350" algn="l" defTabSz="457200" rtl="0" eaLnBrk="1" latinLnBrk="0" hangingPunct="1">
        <a:spcBef>
          <a:spcPct val="20000"/>
        </a:spcBef>
        <a:buFont typeface="Wingdings" charset="2"/>
        <a:buChar char="Ø"/>
        <a:defRPr sz="2800" kern="1200">
          <a:solidFill>
            <a:srgbClr val="FF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Wingdings" charset="2"/>
        <a:buChar char="Ø"/>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image" Target="../media/image12.emf"/><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png"/><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7.png"/><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Microsoft_Equation2.bin"/><Relationship Id="rId4" Type="http://schemas.openxmlformats.org/officeDocument/2006/relationships/image" Target="../media/image23.emf"/><Relationship Id="rId5" Type="http://schemas.openxmlformats.org/officeDocument/2006/relationships/oleObject" Target="../embeddings/Microsoft_Equation3.bin"/><Relationship Id="rId6" Type="http://schemas.openxmlformats.org/officeDocument/2006/relationships/image" Target="../media/image2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1" Type="http://schemas.openxmlformats.org/officeDocument/2006/relationships/oleObject" Target="../embeddings/Microsoft_Equation8.bin"/><Relationship Id="rId12" Type="http://schemas.openxmlformats.org/officeDocument/2006/relationships/image" Target="../media/image29.emf"/><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Microsoft_Equation4.bin"/><Relationship Id="rId4" Type="http://schemas.openxmlformats.org/officeDocument/2006/relationships/image" Target="../media/image25.emf"/><Relationship Id="rId5" Type="http://schemas.openxmlformats.org/officeDocument/2006/relationships/oleObject" Target="../embeddings/Microsoft_Equation5.bin"/><Relationship Id="rId6" Type="http://schemas.openxmlformats.org/officeDocument/2006/relationships/image" Target="../media/image26.emf"/><Relationship Id="rId7" Type="http://schemas.openxmlformats.org/officeDocument/2006/relationships/oleObject" Target="../embeddings/Microsoft_Equation6.bin"/><Relationship Id="rId8" Type="http://schemas.openxmlformats.org/officeDocument/2006/relationships/image" Target="../media/image27.emf"/><Relationship Id="rId9" Type="http://schemas.openxmlformats.org/officeDocument/2006/relationships/oleObject" Target="../embeddings/Microsoft_Equation7.bin"/><Relationship Id="rId10" Type="http://schemas.openxmlformats.org/officeDocument/2006/relationships/image" Target="../media/image28.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Microsoft_Equation9.bin"/><Relationship Id="rId4" Type="http://schemas.openxmlformats.org/officeDocument/2006/relationships/image" Target="../media/image25.emf"/><Relationship Id="rId5" Type="http://schemas.openxmlformats.org/officeDocument/2006/relationships/oleObject" Target="../embeddings/Microsoft_Equation10.bin"/><Relationship Id="rId6" Type="http://schemas.openxmlformats.org/officeDocument/2006/relationships/image" Target="../media/image29.emf"/><Relationship Id="rId7" Type="http://schemas.openxmlformats.org/officeDocument/2006/relationships/oleObject" Target="../embeddings/Microsoft_Equation11.bin"/><Relationship Id="rId8" Type="http://schemas.openxmlformats.org/officeDocument/2006/relationships/image" Target="../media/image30.emf"/><Relationship Id="rId9" Type="http://schemas.openxmlformats.org/officeDocument/2006/relationships/oleObject" Target="../embeddings/Microsoft_Equation12.bin"/><Relationship Id="rId10" Type="http://schemas.openxmlformats.org/officeDocument/2006/relationships/image" Target="../media/image31.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xml"/><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tags" Target="../tags/tag1.xml"/><Relationship Id="rId2"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xml"/><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tags" Target="../tags/tag3.xml"/><Relationship Id="rId2"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xml"/><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tags" Target="../tags/tag5.xml"/><Relationship Id="rId2" Type="http://schemas.openxmlformats.org/officeDocument/2006/relationships/tags" Target="../tags/tag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lnSpc>
                <a:spcPct val="80000"/>
              </a:lnSpc>
            </a:pPr>
            <a:r>
              <a:rPr lang="en-US" sz="2600" dirty="0">
                <a:latin typeface="Calibri" charset="0"/>
                <a:ea typeface="ＭＳ Ｐゴシック" charset="0"/>
              </a:rPr>
              <a:t>Today</a:t>
            </a:r>
            <a:r>
              <a:rPr lang="ja-JP" altLang="en-US" sz="2600" dirty="0">
                <a:latin typeface="Calibri" charset="0"/>
                <a:ea typeface="ＭＳ Ｐゴシック" charset="0"/>
              </a:rPr>
              <a:t>’</a:t>
            </a:r>
            <a:r>
              <a:rPr lang="en-US" altLang="ja-JP" sz="2600" dirty="0">
                <a:latin typeface="Calibri" charset="0"/>
                <a:ea typeface="ＭＳ Ｐゴシック" charset="0"/>
              </a:rPr>
              <a:t>s Concepts:</a:t>
            </a:r>
          </a:p>
          <a:p>
            <a:pPr lvl="1" algn="l">
              <a:lnSpc>
                <a:spcPct val="80000"/>
              </a:lnSpc>
            </a:pPr>
            <a:r>
              <a:rPr lang="en-US" dirty="0" smtClean="0">
                <a:solidFill>
                  <a:srgbClr val="FF0000"/>
                </a:solidFill>
                <a:latin typeface="Calibri" charset="0"/>
                <a:cs typeface="Arial" charset="0"/>
              </a:rPr>
              <a:t>Inelastic/Elastic Collisions</a:t>
            </a:r>
          </a:p>
          <a:p>
            <a:pPr lvl="1" algn="l">
              <a:lnSpc>
                <a:spcPct val="80000"/>
              </a:lnSpc>
            </a:pPr>
            <a:r>
              <a:rPr lang="en-US" dirty="0" smtClean="0">
                <a:solidFill>
                  <a:srgbClr val="FF0000"/>
                </a:solidFill>
                <a:latin typeface="Calibri" charset="0"/>
                <a:cs typeface="Arial" charset="0"/>
              </a:rPr>
              <a:t>Center of Mass</a:t>
            </a:r>
            <a:endParaRPr lang="en-US" dirty="0">
              <a:solidFill>
                <a:srgbClr val="FF0000"/>
              </a:solidFill>
              <a:latin typeface="Calibri" charset="0"/>
              <a:cs typeface="Arial" charset="0"/>
            </a:endParaRPr>
          </a:p>
          <a:p>
            <a:endParaRPr lang="en-US" dirty="0"/>
          </a:p>
        </p:txBody>
      </p:sp>
      <p:sp>
        <p:nvSpPr>
          <p:cNvPr id="2" name="Title 1"/>
          <p:cNvSpPr>
            <a:spLocks noGrp="1"/>
          </p:cNvSpPr>
          <p:nvPr>
            <p:ph type="ctrTitle"/>
          </p:nvPr>
        </p:nvSpPr>
        <p:spPr/>
        <p:txBody>
          <a:bodyPr/>
          <a:lstStyle/>
          <a:p>
            <a:r>
              <a:rPr lang="en-US" dirty="0">
                <a:latin typeface="Trebuchet MS" charset="0"/>
                <a:ea typeface="ＭＳ Ｐゴシック" charset="0"/>
              </a:rPr>
              <a:t>Classical Mechanics </a:t>
            </a:r>
            <a:br>
              <a:rPr lang="en-US" dirty="0">
                <a:latin typeface="Trebuchet MS" charset="0"/>
                <a:ea typeface="ＭＳ Ｐゴシック" charset="0"/>
              </a:rPr>
            </a:br>
            <a:r>
              <a:rPr lang="en-US" dirty="0" smtClean="0">
                <a:latin typeface="Trebuchet MS" charset="0"/>
                <a:ea typeface="ＭＳ Ｐゴシック" charset="0"/>
              </a:rPr>
              <a:t>Lecture 11</a:t>
            </a:r>
            <a:endParaRPr lang="en-US" dirty="0"/>
          </a:p>
        </p:txBody>
      </p:sp>
      <p:sp>
        <p:nvSpPr>
          <p:cNvPr id="4" name="TextBox 3"/>
          <p:cNvSpPr txBox="1"/>
          <p:nvPr/>
        </p:nvSpPr>
        <p:spPr>
          <a:xfrm>
            <a:off x="6461785" y="6519446"/>
            <a:ext cx="2621230" cy="276999"/>
          </a:xfrm>
          <a:prstGeom prst="rect">
            <a:avLst/>
          </a:prstGeom>
          <a:noFill/>
        </p:spPr>
        <p:txBody>
          <a:bodyPr wrap="none" rtlCol="0">
            <a:spAutoFit/>
          </a:bodyPr>
          <a:lstStyle/>
          <a:p>
            <a:r>
              <a:rPr lang="en-US" sz="1200" dirty="0" smtClean="0">
                <a:latin typeface="Times"/>
                <a:cs typeface="Times"/>
              </a:rPr>
              <a:t>Presentation Created by Dr. Adam Lark </a:t>
            </a:r>
          </a:p>
        </p:txBody>
      </p:sp>
    </p:spTree>
    <p:extLst>
      <p:ext uri="{BB962C8B-B14F-4D97-AF65-F5344CB8AC3E}">
        <p14:creationId xmlns:p14="http://schemas.microsoft.com/office/powerpoint/2010/main" val="326046637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0"/>
          <p:cNvSpPr>
            <a:spLocks noChangeArrowheads="1"/>
          </p:cNvSpPr>
          <p:nvPr/>
        </p:nvSpPr>
        <p:spPr bwMode="auto">
          <a:xfrm>
            <a:off x="231775" y="701675"/>
            <a:ext cx="8721725"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spcBef>
                <a:spcPct val="20000"/>
              </a:spcBef>
            </a:pPr>
            <a:r>
              <a:rPr lang="en-US" sz="2800" dirty="0" smtClean="0">
                <a:solidFill>
                  <a:srgbClr val="000000"/>
                </a:solidFill>
                <a:latin typeface="Calibri" charset="0"/>
              </a:rPr>
              <a:t>In </a:t>
            </a:r>
            <a:r>
              <a:rPr lang="en-US" sz="2800" dirty="0">
                <a:solidFill>
                  <a:srgbClr val="000000"/>
                </a:solidFill>
                <a:latin typeface="Calibri" charset="0"/>
              </a:rPr>
              <a:t>which case is the change in momentum of the ball between the instant just before the ball collides with the floor or rubber and the instant just after the ball leaves the floor or rubber the biggest?</a:t>
            </a:r>
            <a:endParaRPr lang="en-US" sz="2800" dirty="0">
              <a:solidFill>
                <a:srgbClr val="000000"/>
              </a:solidFill>
              <a:latin typeface="Calibri" charset="0"/>
            </a:endParaRPr>
          </a:p>
        </p:txBody>
      </p:sp>
      <p:sp>
        <p:nvSpPr>
          <p:cNvPr id="23" name="Title 36"/>
          <p:cNvSpPr txBox="1">
            <a:spLocks/>
          </p:cNvSpPr>
          <p:nvPr/>
        </p:nvSpPr>
        <p:spPr>
          <a:xfrm>
            <a:off x="457200" y="95810"/>
            <a:ext cx="8229600" cy="45578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200" b="1" i="1" kern="1200">
                <a:solidFill>
                  <a:schemeClr val="bg1"/>
                </a:solidFill>
                <a:latin typeface="Trebuchet MS"/>
                <a:ea typeface="+mj-ea"/>
                <a:cs typeface="Trebuchet MS"/>
              </a:defRPr>
            </a:lvl1pPr>
          </a:lstStyle>
          <a:p>
            <a:r>
              <a:rPr lang="en-US" dirty="0" err="1" smtClean="0">
                <a:latin typeface="Trebuchet MS" charset="0"/>
                <a:cs typeface="Arial" charset="0"/>
              </a:rPr>
              <a:t>CheckPoint</a:t>
            </a:r>
            <a:r>
              <a:rPr lang="en-US" dirty="0" smtClean="0">
                <a:latin typeface="Trebuchet MS" charset="0"/>
                <a:cs typeface="Arial" charset="0"/>
              </a:rPr>
              <a:t> 2a</a:t>
            </a:r>
            <a:endParaRPr lang="en-US" dirty="0">
              <a:latin typeface="Trebuchet MS" charset="0"/>
              <a:cs typeface="Arial" charset="0"/>
            </a:endParaRPr>
          </a:p>
        </p:txBody>
      </p:sp>
      <p:sp>
        <p:nvSpPr>
          <p:cNvPr id="2" name="TextBox 1"/>
          <p:cNvSpPr txBox="1"/>
          <p:nvPr/>
        </p:nvSpPr>
        <p:spPr>
          <a:xfrm>
            <a:off x="2556084" y="2600236"/>
            <a:ext cx="4956104" cy="1200328"/>
          </a:xfrm>
          <a:prstGeom prst="rect">
            <a:avLst/>
          </a:prstGeom>
          <a:noFill/>
        </p:spPr>
        <p:txBody>
          <a:bodyPr wrap="none" rtlCol="0">
            <a:spAutoFit/>
          </a:bodyPr>
          <a:lstStyle/>
          <a:p>
            <a:r>
              <a:rPr lang="en-US" sz="2400" dirty="0" smtClean="0"/>
              <a:t>Same </a:t>
            </a:r>
            <a:r>
              <a:rPr lang="en-US" sz="2400" dirty="0"/>
              <a:t>I</a:t>
            </a:r>
            <a:r>
              <a:rPr lang="en-US" sz="2400" dirty="0" smtClean="0"/>
              <a:t>nitial Height</a:t>
            </a:r>
          </a:p>
          <a:p>
            <a:r>
              <a:rPr lang="en-US" sz="2400" dirty="0" smtClean="0"/>
              <a:t>Same Velocity Before the Collision</a:t>
            </a:r>
          </a:p>
          <a:p>
            <a:r>
              <a:rPr lang="en-US" sz="2400" dirty="0" smtClean="0"/>
              <a:t>Same Momentum Before the Collision</a:t>
            </a:r>
            <a:endParaRPr lang="en-US" sz="2400" dirty="0" smtClean="0"/>
          </a:p>
        </p:txBody>
      </p:sp>
      <p:sp>
        <p:nvSpPr>
          <p:cNvPr id="25" name="Line 3"/>
          <p:cNvSpPr>
            <a:spLocks noChangeShapeType="1"/>
          </p:cNvSpPr>
          <p:nvPr/>
        </p:nvSpPr>
        <p:spPr bwMode="auto">
          <a:xfrm flipH="1">
            <a:off x="630238" y="3567114"/>
            <a:ext cx="12700" cy="1054100"/>
          </a:xfrm>
          <a:prstGeom prst="line">
            <a:avLst/>
          </a:prstGeom>
          <a:noFill/>
          <a:ln w="38100">
            <a:solidFill>
              <a:schemeClr val="tx2"/>
            </a:solidFill>
            <a:round/>
            <a:headEnd/>
            <a:tailEnd type="triangle" w="med" len="med"/>
          </a:ln>
          <a:effectLst/>
        </p:spPr>
        <p:txBody>
          <a:bodyPr/>
          <a:lstStyle/>
          <a:p>
            <a:pPr>
              <a:defRPr/>
            </a:pPr>
            <a:endParaRPr lang="en-US">
              <a:ea typeface="+mn-ea"/>
              <a:cs typeface="+mn-cs"/>
            </a:endParaRPr>
          </a:p>
        </p:txBody>
      </p:sp>
      <p:sp>
        <p:nvSpPr>
          <p:cNvPr id="26" name="Rectangle 25"/>
          <p:cNvSpPr>
            <a:spLocks noChangeArrowheads="1"/>
          </p:cNvSpPr>
          <p:nvPr/>
        </p:nvSpPr>
        <p:spPr bwMode="auto">
          <a:xfrm>
            <a:off x="314325" y="5632452"/>
            <a:ext cx="1181100" cy="139700"/>
          </a:xfrm>
          <a:prstGeom prst="rect">
            <a:avLst/>
          </a:prstGeom>
          <a:solidFill>
            <a:schemeClr val="bg1">
              <a:lumMod val="65000"/>
            </a:schemeClr>
          </a:solidFill>
          <a:ln w="9525">
            <a:solidFill>
              <a:schemeClr val="tx1"/>
            </a:solidFill>
            <a:miter lim="800000"/>
            <a:headEnd/>
            <a:tailEnd/>
          </a:ln>
          <a:effectLst/>
        </p:spPr>
        <p:txBody>
          <a:bodyPr wrap="none" anchor="ctr"/>
          <a:lstStyle/>
          <a:p>
            <a:pPr>
              <a:defRPr/>
            </a:pPr>
            <a:endParaRPr lang="en-US">
              <a:ea typeface="+mn-ea"/>
              <a:cs typeface="+mn-cs"/>
            </a:endParaRPr>
          </a:p>
        </p:txBody>
      </p:sp>
      <p:sp>
        <p:nvSpPr>
          <p:cNvPr id="27" name="Line 11"/>
          <p:cNvSpPr>
            <a:spLocks noChangeShapeType="1"/>
          </p:cNvSpPr>
          <p:nvPr/>
        </p:nvSpPr>
        <p:spPr bwMode="auto">
          <a:xfrm flipH="1">
            <a:off x="2149684" y="3563937"/>
            <a:ext cx="12700" cy="1054100"/>
          </a:xfrm>
          <a:prstGeom prst="line">
            <a:avLst/>
          </a:prstGeom>
          <a:noFill/>
          <a:ln w="38100">
            <a:solidFill>
              <a:schemeClr val="tx2"/>
            </a:solidFill>
            <a:round/>
            <a:headEnd/>
            <a:tailEnd type="triangle" w="med" len="med"/>
          </a:ln>
          <a:effectLst/>
        </p:spPr>
        <p:txBody>
          <a:bodyPr/>
          <a:lstStyle/>
          <a:p>
            <a:pPr>
              <a:defRPr/>
            </a:pPr>
            <a:endParaRPr lang="en-US">
              <a:ea typeface="+mn-ea"/>
              <a:cs typeface="+mn-cs"/>
            </a:endParaRPr>
          </a:p>
        </p:txBody>
      </p:sp>
      <p:sp>
        <p:nvSpPr>
          <p:cNvPr id="28" name="Text Box 18"/>
          <p:cNvSpPr txBox="1">
            <a:spLocks noChangeArrowheads="1"/>
          </p:cNvSpPr>
          <p:nvPr/>
        </p:nvSpPr>
        <p:spPr bwMode="auto">
          <a:xfrm>
            <a:off x="501650" y="5737227"/>
            <a:ext cx="993775" cy="461962"/>
          </a:xfrm>
          <a:prstGeom prst="rect">
            <a:avLst/>
          </a:prstGeom>
          <a:noFill/>
          <a:ln w="9525">
            <a:noFill/>
            <a:miter lim="800000"/>
            <a:headEnd/>
            <a:tailEnd/>
          </a:ln>
        </p:spPr>
        <p:txBody>
          <a:bodyPr wrap="none">
            <a:spAutoFit/>
          </a:bodyPr>
          <a:lstStyle/>
          <a:p>
            <a:pPr eaLnBrk="1" hangingPunct="1">
              <a:defRPr/>
            </a:pPr>
            <a:r>
              <a:rPr lang="en-US" sz="2400" dirty="0">
                <a:solidFill>
                  <a:srgbClr val="339933"/>
                </a:solidFill>
                <a:effectLst/>
                <a:latin typeface="+mn-lt"/>
                <a:ea typeface="+mn-ea"/>
                <a:cs typeface="Arial" charset="0"/>
              </a:rPr>
              <a:t>Case 1</a:t>
            </a:r>
          </a:p>
        </p:txBody>
      </p:sp>
      <p:sp>
        <p:nvSpPr>
          <p:cNvPr id="29" name="Text Box 19"/>
          <p:cNvSpPr txBox="1">
            <a:spLocks noChangeArrowheads="1"/>
          </p:cNvSpPr>
          <p:nvPr/>
        </p:nvSpPr>
        <p:spPr bwMode="auto">
          <a:xfrm>
            <a:off x="1975059" y="5737225"/>
            <a:ext cx="993775" cy="461962"/>
          </a:xfrm>
          <a:prstGeom prst="rect">
            <a:avLst/>
          </a:prstGeom>
          <a:noFill/>
          <a:ln w="9525">
            <a:noFill/>
            <a:miter lim="800000"/>
            <a:headEnd/>
            <a:tailEnd/>
          </a:ln>
        </p:spPr>
        <p:txBody>
          <a:bodyPr wrap="none">
            <a:spAutoFit/>
          </a:bodyPr>
          <a:lstStyle/>
          <a:p>
            <a:pPr eaLnBrk="1" hangingPunct="1">
              <a:defRPr/>
            </a:pPr>
            <a:r>
              <a:rPr lang="en-US" sz="2400" dirty="0">
                <a:solidFill>
                  <a:srgbClr val="C00000"/>
                </a:solidFill>
                <a:effectLst/>
                <a:latin typeface="+mn-lt"/>
                <a:ea typeface="+mn-ea"/>
                <a:cs typeface="Arial" charset="0"/>
              </a:rPr>
              <a:t>Case 2</a:t>
            </a:r>
          </a:p>
        </p:txBody>
      </p:sp>
      <p:pic>
        <p:nvPicPr>
          <p:cNvPr id="30" name="Picture 8" descr="red b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8859" y="300990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8" descr="red ball"/>
          <p:cNvPicPr>
            <a:picLocks noChangeAspect="1" noChangeArrowheads="1"/>
          </p:cNvPicPr>
          <p:nvPr/>
        </p:nvPicPr>
        <p:blipFill>
          <a:blip r:embed="rId2" cstate="print">
            <a:duotone>
              <a:prstClr val="black"/>
              <a:srgbClr val="339933">
                <a:tint val="45000"/>
                <a:satMod val="400000"/>
              </a:srgbClr>
            </a:duotone>
          </a:blip>
          <a:srcRect/>
          <a:stretch>
            <a:fillRect/>
          </a:stretch>
        </p:blipFill>
        <p:spPr bwMode="auto">
          <a:xfrm>
            <a:off x="385855" y="3010269"/>
            <a:ext cx="530224" cy="530222"/>
          </a:xfrm>
          <a:prstGeom prst="rect">
            <a:avLst/>
          </a:prstGeom>
          <a:noFill/>
          <a:ln w="9525">
            <a:noFill/>
            <a:miter lim="800000"/>
            <a:headEnd/>
            <a:tailEnd/>
          </a:ln>
        </p:spPr>
      </p:pic>
      <p:sp>
        <p:nvSpPr>
          <p:cNvPr id="33" name="Line 14"/>
          <p:cNvSpPr>
            <a:spLocks noChangeShapeType="1"/>
          </p:cNvSpPr>
          <p:nvPr/>
        </p:nvSpPr>
        <p:spPr bwMode="auto">
          <a:xfrm flipH="1">
            <a:off x="2781509" y="4660900"/>
            <a:ext cx="12700" cy="609600"/>
          </a:xfrm>
          <a:prstGeom prst="line">
            <a:avLst/>
          </a:prstGeom>
          <a:noFill/>
          <a:ln w="38100">
            <a:solidFill>
              <a:schemeClr val="tx2"/>
            </a:solidFill>
            <a:round/>
            <a:headEnd type="triangle" w="med" len="med"/>
            <a:tailEnd/>
          </a:ln>
          <a:effectLst/>
        </p:spPr>
        <p:txBody>
          <a:bodyPr/>
          <a:lstStyle/>
          <a:p>
            <a:pPr>
              <a:defRPr/>
            </a:pPr>
            <a:endParaRPr lang="en-US">
              <a:ea typeface="+mn-ea"/>
              <a:cs typeface="+mn-cs"/>
            </a:endParaRPr>
          </a:p>
        </p:txBody>
      </p:sp>
      <p:pic>
        <p:nvPicPr>
          <p:cNvPr id="34" name="Picture 8" descr="red b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6084" y="4084637"/>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Line 7"/>
          <p:cNvSpPr>
            <a:spLocks noChangeShapeType="1"/>
          </p:cNvSpPr>
          <p:nvPr/>
        </p:nvSpPr>
        <p:spPr bwMode="auto">
          <a:xfrm flipH="1">
            <a:off x="1230313" y="4776789"/>
            <a:ext cx="12700" cy="609600"/>
          </a:xfrm>
          <a:prstGeom prst="line">
            <a:avLst/>
          </a:prstGeom>
          <a:noFill/>
          <a:ln w="38100">
            <a:solidFill>
              <a:schemeClr val="tx2"/>
            </a:solidFill>
            <a:round/>
            <a:headEnd type="triangle" w="med" len="med"/>
            <a:tailEnd/>
          </a:ln>
          <a:effectLst/>
        </p:spPr>
        <p:txBody>
          <a:bodyPr/>
          <a:lstStyle/>
          <a:p>
            <a:pPr>
              <a:defRPr/>
            </a:pPr>
            <a:endParaRPr lang="en-US">
              <a:ea typeface="+mn-ea"/>
              <a:cs typeface="+mn-cs"/>
            </a:endParaRPr>
          </a:p>
        </p:txBody>
      </p:sp>
      <p:pic>
        <p:nvPicPr>
          <p:cNvPr id="36" name="Picture 8" descr="red ball"/>
          <p:cNvPicPr>
            <a:picLocks noChangeAspect="1" noChangeArrowheads="1"/>
          </p:cNvPicPr>
          <p:nvPr/>
        </p:nvPicPr>
        <p:blipFill>
          <a:blip r:embed="rId2" cstate="print">
            <a:duotone>
              <a:prstClr val="black"/>
              <a:srgbClr val="339933">
                <a:tint val="45000"/>
                <a:satMod val="400000"/>
              </a:srgbClr>
            </a:duotone>
          </a:blip>
          <a:srcRect/>
          <a:stretch>
            <a:fillRect/>
          </a:stretch>
        </p:blipFill>
        <p:spPr bwMode="auto">
          <a:xfrm>
            <a:off x="1000335" y="4162419"/>
            <a:ext cx="530224" cy="530222"/>
          </a:xfrm>
          <a:prstGeom prst="rect">
            <a:avLst/>
          </a:prstGeom>
          <a:noFill/>
          <a:ln w="9525">
            <a:noFill/>
            <a:miter lim="800000"/>
            <a:headEnd/>
            <a:tailEnd/>
          </a:ln>
        </p:spPr>
      </p:pic>
      <p:sp>
        <p:nvSpPr>
          <p:cNvPr id="37" name="Freeform 17"/>
          <p:cNvSpPr>
            <a:spLocks/>
          </p:cNvSpPr>
          <p:nvPr/>
        </p:nvSpPr>
        <p:spPr bwMode="auto">
          <a:xfrm>
            <a:off x="1898859" y="5391150"/>
            <a:ext cx="1181100" cy="385762"/>
          </a:xfrm>
          <a:custGeom>
            <a:avLst/>
            <a:gdLst/>
            <a:ahLst/>
            <a:cxnLst>
              <a:cxn ang="0">
                <a:pos x="0" y="0"/>
              </a:cxn>
              <a:cxn ang="0">
                <a:pos x="9" y="243"/>
              </a:cxn>
              <a:cxn ang="0">
                <a:pos x="744" y="243"/>
              </a:cxn>
              <a:cxn ang="0">
                <a:pos x="741" y="3"/>
              </a:cxn>
              <a:cxn ang="0">
                <a:pos x="387" y="144"/>
              </a:cxn>
              <a:cxn ang="0">
                <a:pos x="348" y="144"/>
              </a:cxn>
              <a:cxn ang="0">
                <a:pos x="0" y="0"/>
              </a:cxn>
            </a:cxnLst>
            <a:rect l="0" t="0" r="r" b="b"/>
            <a:pathLst>
              <a:path w="744" h="243">
                <a:moveTo>
                  <a:pt x="0" y="0"/>
                </a:moveTo>
                <a:lnTo>
                  <a:pt x="9" y="243"/>
                </a:lnTo>
                <a:lnTo>
                  <a:pt x="744" y="243"/>
                </a:lnTo>
                <a:lnTo>
                  <a:pt x="741" y="3"/>
                </a:lnTo>
                <a:lnTo>
                  <a:pt x="387" y="144"/>
                </a:lnTo>
                <a:lnTo>
                  <a:pt x="348" y="144"/>
                </a:lnTo>
                <a:lnTo>
                  <a:pt x="0" y="0"/>
                </a:lnTo>
                <a:close/>
              </a:path>
            </a:pathLst>
          </a:custGeom>
          <a:solidFill>
            <a:srgbClr val="FF9900"/>
          </a:solidFill>
          <a:ln w="9525">
            <a:solidFill>
              <a:schemeClr val="tx1"/>
            </a:solidFill>
            <a:round/>
            <a:headEnd/>
            <a:tailEnd/>
          </a:ln>
          <a:effectLst/>
        </p:spPr>
        <p:txBody>
          <a:bodyPr/>
          <a:lstStyle/>
          <a:p>
            <a:pPr>
              <a:defRPr/>
            </a:pPr>
            <a:endParaRPr lang="en-US">
              <a:ea typeface="+mn-ea"/>
              <a:cs typeface="+mn-cs"/>
            </a:endParaRPr>
          </a:p>
        </p:txBody>
      </p:sp>
      <p:pic>
        <p:nvPicPr>
          <p:cNvPr id="38" name="Picture 8" descr="red b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7309" y="5102225"/>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8" descr="red ball"/>
          <p:cNvPicPr>
            <a:picLocks noChangeAspect="1" noChangeArrowheads="1"/>
          </p:cNvPicPr>
          <p:nvPr/>
        </p:nvPicPr>
        <p:blipFill>
          <a:blip r:embed="rId2" cstate="print">
            <a:duotone>
              <a:prstClr val="black"/>
              <a:srgbClr val="339933">
                <a:tint val="45000"/>
                <a:satMod val="400000"/>
              </a:srgbClr>
            </a:duotone>
          </a:blip>
          <a:srcRect/>
          <a:stretch>
            <a:fillRect/>
          </a:stretch>
        </p:blipFill>
        <p:spPr bwMode="auto">
          <a:xfrm>
            <a:off x="654690" y="5122544"/>
            <a:ext cx="530224" cy="530222"/>
          </a:xfrm>
          <a:prstGeom prst="rect">
            <a:avLst/>
          </a:prstGeom>
          <a:noFill/>
          <a:ln w="9525">
            <a:noFill/>
            <a:miter lim="800000"/>
            <a:headEnd/>
            <a:tailEnd/>
          </a:ln>
        </p:spPr>
      </p:pic>
      <p:sp>
        <p:nvSpPr>
          <p:cNvPr id="40" name="TextBox 39"/>
          <p:cNvSpPr txBox="1"/>
          <p:nvPr/>
        </p:nvSpPr>
        <p:spPr>
          <a:xfrm>
            <a:off x="3228073" y="4127137"/>
            <a:ext cx="4746912" cy="1200328"/>
          </a:xfrm>
          <a:prstGeom prst="rect">
            <a:avLst/>
          </a:prstGeom>
          <a:noFill/>
        </p:spPr>
        <p:txBody>
          <a:bodyPr wrap="none" rtlCol="0">
            <a:spAutoFit/>
          </a:bodyPr>
          <a:lstStyle/>
          <a:p>
            <a:r>
              <a:rPr lang="en-US" sz="2400" dirty="0"/>
              <a:t>Same </a:t>
            </a:r>
            <a:r>
              <a:rPr lang="en-US" sz="2400" dirty="0" smtClean="0"/>
              <a:t>Final Height</a:t>
            </a:r>
            <a:endParaRPr lang="en-US" sz="2400" dirty="0"/>
          </a:p>
          <a:p>
            <a:r>
              <a:rPr lang="en-US" sz="2400" dirty="0"/>
              <a:t>Same Velocity </a:t>
            </a:r>
            <a:r>
              <a:rPr lang="en-US" sz="2400" dirty="0" smtClean="0"/>
              <a:t>After the </a:t>
            </a:r>
            <a:r>
              <a:rPr lang="en-US" sz="2400" dirty="0"/>
              <a:t>Collision</a:t>
            </a:r>
          </a:p>
          <a:p>
            <a:r>
              <a:rPr lang="en-US" sz="2400" dirty="0"/>
              <a:t>Same Momentum </a:t>
            </a:r>
            <a:r>
              <a:rPr lang="en-US" sz="2400" dirty="0" smtClean="0"/>
              <a:t>After the </a:t>
            </a:r>
            <a:r>
              <a:rPr lang="en-US" sz="2400" dirty="0"/>
              <a:t>Collision</a:t>
            </a:r>
          </a:p>
        </p:txBody>
      </p:sp>
      <p:sp>
        <p:nvSpPr>
          <p:cNvPr id="41" name="TextBox 40"/>
          <p:cNvSpPr txBox="1"/>
          <p:nvPr/>
        </p:nvSpPr>
        <p:spPr>
          <a:xfrm>
            <a:off x="3623595" y="5652766"/>
            <a:ext cx="5063205" cy="584776"/>
          </a:xfrm>
          <a:prstGeom prst="rect">
            <a:avLst/>
          </a:prstGeom>
          <a:noFill/>
        </p:spPr>
        <p:txBody>
          <a:bodyPr wrap="none" rtlCol="0">
            <a:spAutoFit/>
          </a:bodyPr>
          <a:lstStyle/>
          <a:p>
            <a:r>
              <a:rPr lang="en-US" sz="3200" dirty="0" smtClean="0"/>
              <a:t>Change in Momentum Same!</a:t>
            </a:r>
            <a:endParaRPr lang="en-US" sz="3200" dirty="0" smtClean="0"/>
          </a:p>
        </p:txBody>
      </p:sp>
    </p:spTree>
    <p:extLst>
      <p:ext uri="{BB962C8B-B14F-4D97-AF65-F5344CB8AC3E}">
        <p14:creationId xmlns:p14="http://schemas.microsoft.com/office/powerpoint/2010/main" val="21260093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0"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3"/>
          <p:cNvSpPr>
            <a:spLocks noChangeShapeType="1"/>
          </p:cNvSpPr>
          <p:nvPr/>
        </p:nvSpPr>
        <p:spPr bwMode="auto">
          <a:xfrm flipH="1">
            <a:off x="630238" y="3832225"/>
            <a:ext cx="12700" cy="1054100"/>
          </a:xfrm>
          <a:prstGeom prst="line">
            <a:avLst/>
          </a:prstGeom>
          <a:noFill/>
          <a:ln w="38100">
            <a:solidFill>
              <a:schemeClr val="tx2"/>
            </a:solidFill>
            <a:round/>
            <a:headEnd/>
            <a:tailEnd type="triangle" w="med" len="med"/>
          </a:ln>
          <a:effectLst/>
        </p:spPr>
        <p:txBody>
          <a:bodyPr/>
          <a:lstStyle/>
          <a:p>
            <a:pPr>
              <a:defRPr/>
            </a:pPr>
            <a:endParaRPr lang="en-US">
              <a:ea typeface="+mn-ea"/>
              <a:cs typeface="+mn-cs"/>
            </a:endParaRPr>
          </a:p>
        </p:txBody>
      </p:sp>
      <p:sp>
        <p:nvSpPr>
          <p:cNvPr id="5" name="Rectangle 4"/>
          <p:cNvSpPr>
            <a:spLocks noChangeArrowheads="1"/>
          </p:cNvSpPr>
          <p:nvPr/>
        </p:nvSpPr>
        <p:spPr bwMode="auto">
          <a:xfrm>
            <a:off x="314325" y="5897563"/>
            <a:ext cx="1181100" cy="139700"/>
          </a:xfrm>
          <a:prstGeom prst="rect">
            <a:avLst/>
          </a:prstGeom>
          <a:solidFill>
            <a:schemeClr val="bg1">
              <a:lumMod val="65000"/>
            </a:schemeClr>
          </a:solidFill>
          <a:ln w="9525">
            <a:solidFill>
              <a:schemeClr val="tx1"/>
            </a:solidFill>
            <a:miter lim="800000"/>
            <a:headEnd/>
            <a:tailEnd/>
          </a:ln>
          <a:effectLst/>
        </p:spPr>
        <p:txBody>
          <a:bodyPr wrap="none" anchor="ctr"/>
          <a:lstStyle/>
          <a:p>
            <a:pPr>
              <a:defRPr/>
            </a:pPr>
            <a:endParaRPr lang="en-US">
              <a:ea typeface="+mn-ea"/>
              <a:cs typeface="+mn-cs"/>
            </a:endParaRPr>
          </a:p>
        </p:txBody>
      </p:sp>
      <p:sp>
        <p:nvSpPr>
          <p:cNvPr id="6" name="Line 11"/>
          <p:cNvSpPr>
            <a:spLocks noChangeShapeType="1"/>
          </p:cNvSpPr>
          <p:nvPr/>
        </p:nvSpPr>
        <p:spPr bwMode="auto">
          <a:xfrm flipH="1">
            <a:off x="5130800" y="3829050"/>
            <a:ext cx="12700" cy="1054100"/>
          </a:xfrm>
          <a:prstGeom prst="line">
            <a:avLst/>
          </a:prstGeom>
          <a:noFill/>
          <a:ln w="38100">
            <a:solidFill>
              <a:schemeClr val="tx2"/>
            </a:solidFill>
            <a:round/>
            <a:headEnd/>
            <a:tailEnd type="triangle" w="med" len="med"/>
          </a:ln>
          <a:effectLst/>
        </p:spPr>
        <p:txBody>
          <a:bodyPr/>
          <a:lstStyle/>
          <a:p>
            <a:pPr>
              <a:defRPr/>
            </a:pPr>
            <a:endParaRPr lang="en-US">
              <a:ea typeface="+mn-ea"/>
              <a:cs typeface="+mn-cs"/>
            </a:endParaRPr>
          </a:p>
        </p:txBody>
      </p:sp>
      <p:sp>
        <p:nvSpPr>
          <p:cNvPr id="7" name="Text Box 18"/>
          <p:cNvSpPr txBox="1">
            <a:spLocks noChangeArrowheads="1"/>
          </p:cNvSpPr>
          <p:nvPr/>
        </p:nvSpPr>
        <p:spPr bwMode="auto">
          <a:xfrm>
            <a:off x="501650" y="6002338"/>
            <a:ext cx="993775" cy="461962"/>
          </a:xfrm>
          <a:prstGeom prst="rect">
            <a:avLst/>
          </a:prstGeom>
          <a:noFill/>
          <a:ln w="9525">
            <a:noFill/>
            <a:miter lim="800000"/>
            <a:headEnd/>
            <a:tailEnd/>
          </a:ln>
        </p:spPr>
        <p:txBody>
          <a:bodyPr wrap="none">
            <a:spAutoFit/>
          </a:bodyPr>
          <a:lstStyle/>
          <a:p>
            <a:pPr eaLnBrk="1" hangingPunct="1">
              <a:defRPr/>
            </a:pPr>
            <a:r>
              <a:rPr lang="en-US" sz="2400" dirty="0">
                <a:solidFill>
                  <a:srgbClr val="339933"/>
                </a:solidFill>
                <a:effectLst/>
                <a:latin typeface="+mn-lt"/>
                <a:ea typeface="+mn-ea"/>
                <a:cs typeface="Arial" charset="0"/>
              </a:rPr>
              <a:t>Case 1</a:t>
            </a:r>
          </a:p>
        </p:txBody>
      </p:sp>
      <p:sp>
        <p:nvSpPr>
          <p:cNvPr id="8" name="Text Box 19"/>
          <p:cNvSpPr txBox="1">
            <a:spLocks noChangeArrowheads="1"/>
          </p:cNvSpPr>
          <p:nvPr/>
        </p:nvSpPr>
        <p:spPr bwMode="auto">
          <a:xfrm>
            <a:off x="4956175" y="6002338"/>
            <a:ext cx="993775" cy="461962"/>
          </a:xfrm>
          <a:prstGeom prst="rect">
            <a:avLst/>
          </a:prstGeom>
          <a:noFill/>
          <a:ln w="9525">
            <a:noFill/>
            <a:miter lim="800000"/>
            <a:headEnd/>
            <a:tailEnd/>
          </a:ln>
        </p:spPr>
        <p:txBody>
          <a:bodyPr wrap="none">
            <a:spAutoFit/>
          </a:bodyPr>
          <a:lstStyle/>
          <a:p>
            <a:pPr eaLnBrk="1" hangingPunct="1">
              <a:defRPr/>
            </a:pPr>
            <a:r>
              <a:rPr lang="en-US" sz="2400" dirty="0">
                <a:solidFill>
                  <a:srgbClr val="C00000"/>
                </a:solidFill>
                <a:effectLst/>
                <a:latin typeface="+mn-lt"/>
                <a:ea typeface="+mn-ea"/>
                <a:cs typeface="Arial" charset="0"/>
              </a:rPr>
              <a:t>Case 2</a:t>
            </a:r>
          </a:p>
        </p:txBody>
      </p:sp>
      <p:sp>
        <p:nvSpPr>
          <p:cNvPr id="9" name="Rectangle 20"/>
          <p:cNvSpPr>
            <a:spLocks noChangeArrowheads="1"/>
          </p:cNvSpPr>
          <p:nvPr/>
        </p:nvSpPr>
        <p:spPr bwMode="auto">
          <a:xfrm>
            <a:off x="231775" y="701675"/>
            <a:ext cx="8721725"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spcBef>
                <a:spcPct val="20000"/>
              </a:spcBef>
            </a:pPr>
            <a:r>
              <a:rPr lang="en-US" sz="2400" dirty="0">
                <a:solidFill>
                  <a:srgbClr val="000000"/>
                </a:solidFill>
                <a:effectLst/>
                <a:latin typeface="Calibri" charset="0"/>
              </a:rPr>
              <a:t>In which case is the average force  acting on the ball during the collision the biggest?</a:t>
            </a:r>
          </a:p>
          <a:p>
            <a:pPr>
              <a:spcBef>
                <a:spcPct val="20000"/>
              </a:spcBef>
            </a:pPr>
            <a:r>
              <a:rPr lang="en-US" sz="2400" dirty="0">
                <a:solidFill>
                  <a:srgbClr val="000000"/>
                </a:solidFill>
                <a:effectLst/>
                <a:latin typeface="Calibri" charset="0"/>
              </a:rPr>
              <a:t>A) Case 1       B) Case 2</a:t>
            </a:r>
          </a:p>
        </p:txBody>
      </p:sp>
      <p:pic>
        <p:nvPicPr>
          <p:cNvPr id="10" name="Picture 8" descr="red b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9975" y="3275013"/>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red ball"/>
          <p:cNvPicPr>
            <a:picLocks noChangeAspect="1" noChangeArrowheads="1"/>
          </p:cNvPicPr>
          <p:nvPr/>
        </p:nvPicPr>
        <p:blipFill>
          <a:blip r:embed="rId2" cstate="print">
            <a:duotone>
              <a:prstClr val="black"/>
              <a:srgbClr val="339933">
                <a:tint val="45000"/>
                <a:satMod val="400000"/>
              </a:srgbClr>
            </a:duotone>
          </a:blip>
          <a:srcRect/>
          <a:stretch>
            <a:fillRect/>
          </a:stretch>
        </p:blipFill>
        <p:spPr bwMode="auto">
          <a:xfrm>
            <a:off x="385855" y="3275380"/>
            <a:ext cx="530224" cy="530222"/>
          </a:xfrm>
          <a:prstGeom prst="rect">
            <a:avLst/>
          </a:prstGeom>
          <a:noFill/>
          <a:ln w="9525">
            <a:noFill/>
            <a:miter lim="800000"/>
            <a:headEnd/>
            <a:tailEnd/>
          </a:ln>
        </p:spPr>
      </p:pic>
      <p:sp>
        <p:nvSpPr>
          <p:cNvPr id="12" name="Title 36"/>
          <p:cNvSpPr>
            <a:spLocks noGrp="1"/>
          </p:cNvSpPr>
          <p:nvPr>
            <p:ph type="title" idx="4294967295"/>
          </p:nvPr>
        </p:nvSpPr>
        <p:spPr>
          <a:xfrm>
            <a:off x="457200" y="95810"/>
            <a:ext cx="8229600" cy="455780"/>
          </a:xfrm>
        </p:spPr>
        <p:txBody>
          <a:bodyPr/>
          <a:lstStyle/>
          <a:p>
            <a:pPr eaLnBrk="1" hangingPunct="1"/>
            <a:r>
              <a:rPr lang="en-US" dirty="0" err="1" smtClean="0">
                <a:latin typeface="Trebuchet MS" charset="0"/>
                <a:cs typeface="Arial" charset="0"/>
              </a:rPr>
              <a:t>CheckPoint</a:t>
            </a:r>
            <a:r>
              <a:rPr lang="en-US" dirty="0" smtClean="0">
                <a:latin typeface="Trebuchet MS" charset="0"/>
                <a:cs typeface="Arial" charset="0"/>
              </a:rPr>
              <a:t> 2b</a:t>
            </a:r>
            <a:endParaRPr lang="en-US" dirty="0">
              <a:latin typeface="Trebuchet MS" charset="0"/>
              <a:cs typeface="Arial" charset="0"/>
            </a:endParaRPr>
          </a:p>
        </p:txBody>
      </p:sp>
      <p:sp>
        <p:nvSpPr>
          <p:cNvPr id="14" name="Rectangle 6"/>
          <p:cNvSpPr>
            <a:spLocks noChangeArrowheads="1"/>
          </p:cNvSpPr>
          <p:nvPr/>
        </p:nvSpPr>
        <p:spPr bwMode="auto">
          <a:xfrm>
            <a:off x="155575" y="1508125"/>
            <a:ext cx="1447800" cy="457200"/>
          </a:xfrm>
          <a:prstGeom prst="rect">
            <a:avLst/>
          </a:prstGeom>
          <a:noFill/>
          <a:ln w="57150">
            <a:solidFill>
              <a:srgbClr val="339933"/>
            </a:solidFill>
            <a:miter lim="800000"/>
            <a:headEnd/>
            <a:tailEnd/>
          </a:ln>
          <a:extLst/>
        </p:spPr>
        <p:txBody>
          <a:bodyPr wrap="none" anchor="ctr"/>
          <a:lstStyle/>
          <a:p>
            <a:pPr>
              <a:defRPr/>
            </a:pPr>
            <a:endParaRPr lang="en-US" sz="2400">
              <a:ea typeface="+mn-ea"/>
              <a:cs typeface="+mn-cs"/>
            </a:endParaRPr>
          </a:p>
        </p:txBody>
      </p:sp>
      <p:sp>
        <p:nvSpPr>
          <p:cNvPr id="15" name="TextBox 14"/>
          <p:cNvSpPr txBox="1"/>
          <p:nvPr/>
        </p:nvSpPr>
        <p:spPr>
          <a:xfrm>
            <a:off x="1652588" y="3967163"/>
            <a:ext cx="3227387" cy="1630362"/>
          </a:xfrm>
          <a:prstGeom prst="rect">
            <a:avLst/>
          </a:prstGeom>
          <a:noFill/>
        </p:spPr>
        <p:txBody>
          <a:bodyPr>
            <a:spAutoFit/>
          </a:bodyPr>
          <a:lstStyle/>
          <a:p>
            <a:pPr>
              <a:defRPr/>
            </a:pPr>
            <a:r>
              <a:rPr lang="en-US" dirty="0">
                <a:solidFill>
                  <a:srgbClr val="000000"/>
                </a:solidFill>
                <a:effectLst/>
              </a:rPr>
              <a:t>A. The time the ball is in contact with the floor is less in case one, this makes the force larger.</a:t>
            </a:r>
          </a:p>
          <a:p>
            <a:pPr>
              <a:defRPr/>
            </a:pPr>
            <a:endParaRPr lang="en-US" dirty="0">
              <a:solidFill>
                <a:srgbClr val="000000"/>
              </a:solidFill>
            </a:endParaRPr>
          </a:p>
        </p:txBody>
      </p:sp>
      <p:sp>
        <p:nvSpPr>
          <p:cNvPr id="16" name="TextBox 15"/>
          <p:cNvSpPr txBox="1"/>
          <p:nvPr/>
        </p:nvSpPr>
        <p:spPr>
          <a:xfrm>
            <a:off x="6184900" y="3851275"/>
            <a:ext cx="2457450" cy="1631950"/>
          </a:xfrm>
          <a:prstGeom prst="rect">
            <a:avLst/>
          </a:prstGeom>
          <a:noFill/>
        </p:spPr>
        <p:txBody>
          <a:bodyPr>
            <a:spAutoFit/>
          </a:bodyPr>
          <a:lstStyle/>
          <a:p>
            <a:pPr>
              <a:defRPr/>
            </a:pPr>
            <a:r>
              <a:rPr lang="en-US" dirty="0">
                <a:solidFill>
                  <a:srgbClr val="000000"/>
                </a:solidFill>
                <a:effectLst/>
              </a:rPr>
              <a:t>B. the bounce will add to the energy of the ball causing it to go higher</a:t>
            </a:r>
          </a:p>
          <a:p>
            <a:pPr>
              <a:defRPr/>
            </a:pPr>
            <a:endParaRPr lang="en-US" dirty="0">
              <a:solidFill>
                <a:srgbClr val="000000"/>
              </a:solidFill>
            </a:endParaRPr>
          </a:p>
        </p:txBody>
      </p:sp>
      <p:sp>
        <p:nvSpPr>
          <p:cNvPr id="17" name="Line 14"/>
          <p:cNvSpPr>
            <a:spLocks noChangeShapeType="1"/>
          </p:cNvSpPr>
          <p:nvPr/>
        </p:nvSpPr>
        <p:spPr bwMode="auto">
          <a:xfrm flipH="1">
            <a:off x="5762625" y="4926013"/>
            <a:ext cx="12700" cy="609600"/>
          </a:xfrm>
          <a:prstGeom prst="line">
            <a:avLst/>
          </a:prstGeom>
          <a:noFill/>
          <a:ln w="38100">
            <a:solidFill>
              <a:schemeClr val="tx2"/>
            </a:solidFill>
            <a:round/>
            <a:headEnd type="triangle" w="med" len="med"/>
            <a:tailEnd/>
          </a:ln>
          <a:effectLst/>
        </p:spPr>
        <p:txBody>
          <a:bodyPr/>
          <a:lstStyle/>
          <a:p>
            <a:pPr>
              <a:defRPr/>
            </a:pPr>
            <a:endParaRPr lang="en-US">
              <a:ea typeface="+mn-ea"/>
              <a:cs typeface="+mn-cs"/>
            </a:endParaRPr>
          </a:p>
        </p:txBody>
      </p:sp>
      <p:pic>
        <p:nvPicPr>
          <p:cNvPr id="18" name="Picture 8" descr="red b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7200" y="434975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Line 7"/>
          <p:cNvSpPr>
            <a:spLocks noChangeShapeType="1"/>
          </p:cNvSpPr>
          <p:nvPr/>
        </p:nvSpPr>
        <p:spPr bwMode="auto">
          <a:xfrm flipH="1">
            <a:off x="1230313" y="5041900"/>
            <a:ext cx="12700" cy="609600"/>
          </a:xfrm>
          <a:prstGeom prst="line">
            <a:avLst/>
          </a:prstGeom>
          <a:noFill/>
          <a:ln w="38100">
            <a:solidFill>
              <a:schemeClr val="tx2"/>
            </a:solidFill>
            <a:round/>
            <a:headEnd type="triangle" w="med" len="med"/>
            <a:tailEnd/>
          </a:ln>
          <a:effectLst/>
        </p:spPr>
        <p:txBody>
          <a:bodyPr/>
          <a:lstStyle/>
          <a:p>
            <a:pPr>
              <a:defRPr/>
            </a:pPr>
            <a:endParaRPr lang="en-US">
              <a:ea typeface="+mn-ea"/>
              <a:cs typeface="+mn-cs"/>
            </a:endParaRPr>
          </a:p>
        </p:txBody>
      </p:sp>
      <p:pic>
        <p:nvPicPr>
          <p:cNvPr id="20" name="Picture 8" descr="red ball"/>
          <p:cNvPicPr>
            <a:picLocks noChangeAspect="1" noChangeArrowheads="1"/>
          </p:cNvPicPr>
          <p:nvPr/>
        </p:nvPicPr>
        <p:blipFill>
          <a:blip r:embed="rId2" cstate="print">
            <a:duotone>
              <a:prstClr val="black"/>
              <a:srgbClr val="339933">
                <a:tint val="45000"/>
                <a:satMod val="400000"/>
              </a:srgbClr>
            </a:duotone>
          </a:blip>
          <a:srcRect/>
          <a:stretch>
            <a:fillRect/>
          </a:stretch>
        </p:blipFill>
        <p:spPr bwMode="auto">
          <a:xfrm>
            <a:off x="1000335" y="4427530"/>
            <a:ext cx="530224" cy="530222"/>
          </a:xfrm>
          <a:prstGeom prst="rect">
            <a:avLst/>
          </a:prstGeom>
          <a:noFill/>
          <a:ln w="9525">
            <a:noFill/>
            <a:miter lim="800000"/>
            <a:headEnd/>
            <a:tailEnd/>
          </a:ln>
        </p:spPr>
      </p:pic>
      <p:sp>
        <p:nvSpPr>
          <p:cNvPr id="21" name="Freeform 17"/>
          <p:cNvSpPr>
            <a:spLocks/>
          </p:cNvSpPr>
          <p:nvPr/>
        </p:nvSpPr>
        <p:spPr bwMode="auto">
          <a:xfrm>
            <a:off x="4879975" y="5656263"/>
            <a:ext cx="1181100" cy="385762"/>
          </a:xfrm>
          <a:custGeom>
            <a:avLst/>
            <a:gdLst/>
            <a:ahLst/>
            <a:cxnLst>
              <a:cxn ang="0">
                <a:pos x="0" y="0"/>
              </a:cxn>
              <a:cxn ang="0">
                <a:pos x="9" y="243"/>
              </a:cxn>
              <a:cxn ang="0">
                <a:pos x="744" y="243"/>
              </a:cxn>
              <a:cxn ang="0">
                <a:pos x="741" y="3"/>
              </a:cxn>
              <a:cxn ang="0">
                <a:pos x="387" y="144"/>
              </a:cxn>
              <a:cxn ang="0">
                <a:pos x="348" y="144"/>
              </a:cxn>
              <a:cxn ang="0">
                <a:pos x="0" y="0"/>
              </a:cxn>
            </a:cxnLst>
            <a:rect l="0" t="0" r="r" b="b"/>
            <a:pathLst>
              <a:path w="744" h="243">
                <a:moveTo>
                  <a:pt x="0" y="0"/>
                </a:moveTo>
                <a:lnTo>
                  <a:pt x="9" y="243"/>
                </a:lnTo>
                <a:lnTo>
                  <a:pt x="744" y="243"/>
                </a:lnTo>
                <a:lnTo>
                  <a:pt x="741" y="3"/>
                </a:lnTo>
                <a:lnTo>
                  <a:pt x="387" y="144"/>
                </a:lnTo>
                <a:lnTo>
                  <a:pt x="348" y="144"/>
                </a:lnTo>
                <a:lnTo>
                  <a:pt x="0" y="0"/>
                </a:lnTo>
                <a:close/>
              </a:path>
            </a:pathLst>
          </a:custGeom>
          <a:solidFill>
            <a:srgbClr val="FF9900"/>
          </a:solidFill>
          <a:ln w="9525">
            <a:solidFill>
              <a:schemeClr val="tx1"/>
            </a:solidFill>
            <a:round/>
            <a:headEnd/>
            <a:tailEnd/>
          </a:ln>
          <a:effectLst/>
        </p:spPr>
        <p:txBody>
          <a:bodyPr/>
          <a:lstStyle/>
          <a:p>
            <a:pPr>
              <a:defRPr/>
            </a:pPr>
            <a:endParaRPr lang="en-US">
              <a:ea typeface="+mn-ea"/>
              <a:cs typeface="+mn-cs"/>
            </a:endParaRPr>
          </a:p>
        </p:txBody>
      </p:sp>
      <p:pic>
        <p:nvPicPr>
          <p:cNvPr id="22" name="Picture 8" descr="red b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8425" y="5367338"/>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8" descr="red ball"/>
          <p:cNvPicPr>
            <a:picLocks noChangeAspect="1" noChangeArrowheads="1"/>
          </p:cNvPicPr>
          <p:nvPr/>
        </p:nvPicPr>
        <p:blipFill>
          <a:blip r:embed="rId2" cstate="print">
            <a:duotone>
              <a:prstClr val="black"/>
              <a:srgbClr val="339933">
                <a:tint val="45000"/>
                <a:satMod val="400000"/>
              </a:srgbClr>
            </a:duotone>
          </a:blip>
          <a:srcRect/>
          <a:stretch>
            <a:fillRect/>
          </a:stretch>
        </p:blipFill>
        <p:spPr bwMode="auto">
          <a:xfrm>
            <a:off x="654690" y="5387655"/>
            <a:ext cx="530224" cy="530222"/>
          </a:xfrm>
          <a:prstGeom prst="rect">
            <a:avLst/>
          </a:prstGeom>
          <a:noFill/>
          <a:ln w="9525">
            <a:noFill/>
            <a:miter lim="800000"/>
            <a:headEnd/>
            <a:tailEnd/>
          </a:ln>
        </p:spPr>
      </p:pic>
      <p:pic>
        <p:nvPicPr>
          <p:cNvPr id="24" name="Picture 2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46738" y="1431925"/>
            <a:ext cx="3001962"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1652588" y="2615624"/>
            <a:ext cx="2645809" cy="584776"/>
          </a:xfrm>
          <a:prstGeom prst="rect">
            <a:avLst/>
          </a:prstGeom>
          <a:noFill/>
        </p:spPr>
        <p:txBody>
          <a:bodyPr wrap="none" rtlCol="0">
            <a:spAutoFit/>
          </a:bodyPr>
          <a:lstStyle/>
          <a:p>
            <a:r>
              <a:rPr lang="en-US" sz="3200" dirty="0" err="1">
                <a:latin typeface="Calibri" charset="0"/>
                <a:cs typeface="Arial" charset="0"/>
              </a:rPr>
              <a:t>F</a:t>
            </a:r>
            <a:r>
              <a:rPr lang="en-US" sz="3200" baseline="-25000" dirty="0" err="1">
                <a:latin typeface="Calibri" charset="0"/>
                <a:cs typeface="Arial" charset="0"/>
              </a:rPr>
              <a:t>external</a:t>
            </a:r>
            <a:r>
              <a:rPr lang="en-US" sz="3200" baseline="-25000" dirty="0">
                <a:latin typeface="Calibri" charset="0"/>
                <a:cs typeface="Arial" charset="0"/>
              </a:rPr>
              <a:t> </a:t>
            </a:r>
            <a:r>
              <a:rPr lang="en-US" sz="3200" dirty="0" err="1">
                <a:latin typeface="Calibri" charset="0"/>
                <a:cs typeface="Arial" charset="0"/>
              </a:rPr>
              <a:t>Δt</a:t>
            </a:r>
            <a:r>
              <a:rPr lang="en-US" sz="3200" dirty="0">
                <a:latin typeface="Calibri" charset="0"/>
                <a:cs typeface="Arial" charset="0"/>
              </a:rPr>
              <a:t>  = </a:t>
            </a:r>
            <a:r>
              <a:rPr lang="en-US" sz="3200" dirty="0" smtClean="0">
                <a:latin typeface="Calibri" charset="0"/>
                <a:cs typeface="Arial" charset="0"/>
              </a:rPr>
              <a:t>ΔP </a:t>
            </a:r>
            <a:endParaRPr lang="en-US" sz="3200" dirty="0">
              <a:latin typeface="Calibri" charset="0"/>
              <a:cs typeface="Arial" charset="0"/>
            </a:endParaRPr>
          </a:p>
        </p:txBody>
      </p:sp>
    </p:spTree>
    <p:extLst>
      <p:ext uri="{BB962C8B-B14F-4D97-AF65-F5344CB8AC3E}">
        <p14:creationId xmlns:p14="http://schemas.microsoft.com/office/powerpoint/2010/main" val="41409997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Center of Mass</a:t>
            </a:r>
            <a:endParaRPr lang="en-US" dirty="0"/>
          </a:p>
        </p:txBody>
      </p:sp>
      <p:sp>
        <p:nvSpPr>
          <p:cNvPr id="3" name="Content Placeholder 2"/>
          <p:cNvSpPr>
            <a:spLocks noGrp="1"/>
          </p:cNvSpPr>
          <p:nvPr>
            <p:ph idx="1"/>
          </p:nvPr>
        </p:nvSpPr>
        <p:spPr>
          <a:xfrm>
            <a:off x="457200" y="868083"/>
            <a:ext cx="8229600" cy="1073203"/>
          </a:xfrm>
        </p:spPr>
        <p:txBody>
          <a:bodyPr/>
          <a:lstStyle/>
          <a:p>
            <a:r>
              <a:rPr lang="en-US" i="1" dirty="0" smtClean="0"/>
              <a:t>“The point which moves as if the entire mass of the object is located at that point.”</a:t>
            </a:r>
            <a:endParaRPr lang="en-US" dirty="0"/>
          </a:p>
          <a:p>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023134120"/>
              </p:ext>
            </p:extLst>
          </p:nvPr>
        </p:nvGraphicFramePr>
        <p:xfrm>
          <a:off x="2030505" y="5035255"/>
          <a:ext cx="4955358" cy="1316267"/>
        </p:xfrm>
        <a:graphic>
          <a:graphicData uri="http://schemas.openxmlformats.org/presentationml/2006/ole">
            <mc:AlternateContent xmlns:mc="http://schemas.openxmlformats.org/markup-compatibility/2006">
              <mc:Choice xmlns:v="urn:schemas-microsoft-com:vml" Requires="v">
                <p:oleObj spid="_x0000_s1028" name="Equation" r:id="rId3" imgW="1625600" imgH="431800" progId="Equation.3">
                  <p:embed/>
                </p:oleObj>
              </mc:Choice>
              <mc:Fallback>
                <p:oleObj name="Equation" r:id="rId3" imgW="1625600" imgH="431800" progId="Equation.3">
                  <p:embed/>
                  <p:pic>
                    <p:nvPicPr>
                      <p:cNvPr id="0" name=""/>
                      <p:cNvPicPr/>
                      <p:nvPr/>
                    </p:nvPicPr>
                    <p:blipFill>
                      <a:blip r:embed="rId4"/>
                      <a:stretch>
                        <a:fillRect/>
                      </a:stretch>
                    </p:blipFill>
                    <p:spPr>
                      <a:xfrm>
                        <a:off x="2030505" y="5035255"/>
                        <a:ext cx="4955358" cy="1316267"/>
                      </a:xfrm>
                      <a:prstGeom prst="rect">
                        <a:avLst/>
                      </a:prstGeom>
                    </p:spPr>
                  </p:pic>
                </p:oleObj>
              </mc:Fallback>
            </mc:AlternateContent>
          </a:graphicData>
        </a:graphic>
      </p:graphicFrame>
      <p:sp>
        <p:nvSpPr>
          <p:cNvPr id="5" name="TextBox 4"/>
          <p:cNvSpPr txBox="1"/>
          <p:nvPr/>
        </p:nvSpPr>
        <p:spPr>
          <a:xfrm>
            <a:off x="199571" y="3995010"/>
            <a:ext cx="8672286" cy="1569660"/>
          </a:xfrm>
          <a:prstGeom prst="rect">
            <a:avLst/>
          </a:prstGeom>
          <a:noFill/>
        </p:spPr>
        <p:txBody>
          <a:bodyPr wrap="square" rtlCol="0">
            <a:spAutoFit/>
          </a:bodyPr>
          <a:lstStyle/>
          <a:p>
            <a:r>
              <a:rPr lang="en-US" sz="3200" dirty="0"/>
              <a:t>For complicated geometries, add up each piece of the system individually using a weighted average. </a:t>
            </a:r>
          </a:p>
          <a:p>
            <a:endParaRPr lang="en-US" sz="3200" dirty="0" err="1" smtClean="0"/>
          </a:p>
        </p:txBody>
      </p:sp>
      <p:sp>
        <p:nvSpPr>
          <p:cNvPr id="6" name="TextBox 5"/>
          <p:cNvSpPr txBox="1"/>
          <p:nvPr/>
        </p:nvSpPr>
        <p:spPr>
          <a:xfrm>
            <a:off x="1164772" y="2195286"/>
            <a:ext cx="6483265" cy="1077218"/>
          </a:xfrm>
          <a:prstGeom prst="rect">
            <a:avLst/>
          </a:prstGeom>
          <a:noFill/>
        </p:spPr>
        <p:txBody>
          <a:bodyPr wrap="none" rtlCol="0">
            <a:spAutoFit/>
          </a:bodyPr>
          <a:lstStyle/>
          <a:p>
            <a:r>
              <a:rPr lang="en-US" sz="3200" dirty="0"/>
              <a:t>Often at the center of uniform object.  </a:t>
            </a:r>
          </a:p>
          <a:p>
            <a:endParaRPr lang="en-US" sz="3200" dirty="0" err="1" smtClean="0"/>
          </a:p>
        </p:txBody>
      </p:sp>
      <p:pic>
        <p:nvPicPr>
          <p:cNvPr id="9" name="Picture 8"/>
          <p:cNvPicPr>
            <a:picLocks noChangeAspect="1"/>
          </p:cNvPicPr>
          <p:nvPr/>
        </p:nvPicPr>
        <p:blipFill>
          <a:blip r:embed="rId5"/>
          <a:stretch>
            <a:fillRect/>
          </a:stretch>
        </p:blipFill>
        <p:spPr>
          <a:xfrm>
            <a:off x="1624105" y="2987661"/>
            <a:ext cx="812800" cy="774700"/>
          </a:xfrm>
          <a:prstGeom prst="rect">
            <a:avLst/>
          </a:prstGeom>
        </p:spPr>
      </p:pic>
      <p:pic>
        <p:nvPicPr>
          <p:cNvPr id="10" name="Picture 9"/>
          <p:cNvPicPr>
            <a:picLocks noChangeAspect="1"/>
          </p:cNvPicPr>
          <p:nvPr/>
        </p:nvPicPr>
        <p:blipFill>
          <a:blip r:embed="rId6"/>
          <a:stretch>
            <a:fillRect/>
          </a:stretch>
        </p:blipFill>
        <p:spPr>
          <a:xfrm>
            <a:off x="3505200" y="2908300"/>
            <a:ext cx="1066800" cy="1028700"/>
          </a:xfrm>
          <a:prstGeom prst="rect">
            <a:avLst/>
          </a:prstGeom>
        </p:spPr>
      </p:pic>
      <p:pic>
        <p:nvPicPr>
          <p:cNvPr id="11" name="Picture 10"/>
          <p:cNvPicPr>
            <a:picLocks noChangeAspect="1"/>
          </p:cNvPicPr>
          <p:nvPr/>
        </p:nvPicPr>
        <p:blipFill>
          <a:blip r:embed="rId7"/>
          <a:stretch>
            <a:fillRect/>
          </a:stretch>
        </p:blipFill>
        <p:spPr>
          <a:xfrm>
            <a:off x="5603337" y="3152294"/>
            <a:ext cx="2044700" cy="368300"/>
          </a:xfrm>
          <a:prstGeom prst="rect">
            <a:avLst/>
          </a:prstGeom>
        </p:spPr>
      </p:pic>
    </p:spTree>
    <p:extLst>
      <p:ext uri="{BB962C8B-B14F-4D97-AF65-F5344CB8AC3E}">
        <p14:creationId xmlns:p14="http://schemas.microsoft.com/office/powerpoint/2010/main" val="41821072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3</a:t>
            </a:r>
            <a:endParaRPr lang="en-US" dirty="0"/>
          </a:p>
        </p:txBody>
      </p:sp>
      <p:sp>
        <p:nvSpPr>
          <p:cNvPr id="3" name="Content Placeholder 2"/>
          <p:cNvSpPr>
            <a:spLocks noGrp="1"/>
          </p:cNvSpPr>
          <p:nvPr>
            <p:ph idx="1"/>
          </p:nvPr>
        </p:nvSpPr>
        <p:spPr/>
        <p:txBody>
          <a:bodyPr/>
          <a:lstStyle/>
          <a:p>
            <a:r>
              <a:rPr lang="en-US" dirty="0" smtClean="0"/>
              <a:t>Where is the center of mass of the object located?</a:t>
            </a:r>
            <a:endParaRPr lang="en-US" dirty="0"/>
          </a:p>
        </p:txBody>
      </p:sp>
      <p:pic>
        <p:nvPicPr>
          <p:cNvPr id="4" name="Picture 3"/>
          <p:cNvPicPr>
            <a:picLocks noChangeAspect="1"/>
          </p:cNvPicPr>
          <p:nvPr/>
        </p:nvPicPr>
        <p:blipFill>
          <a:blip r:embed="rId2"/>
          <a:stretch>
            <a:fillRect/>
          </a:stretch>
        </p:blipFill>
        <p:spPr>
          <a:xfrm>
            <a:off x="254717" y="3769417"/>
            <a:ext cx="8661400" cy="2649227"/>
          </a:xfrm>
          <a:prstGeom prst="rect">
            <a:avLst/>
          </a:prstGeom>
        </p:spPr>
      </p:pic>
      <p:pic>
        <p:nvPicPr>
          <p:cNvPr id="5" name="Picture 4"/>
          <p:cNvPicPr>
            <a:picLocks noChangeAspect="1"/>
          </p:cNvPicPr>
          <p:nvPr/>
        </p:nvPicPr>
        <p:blipFill>
          <a:blip r:embed="rId3"/>
          <a:stretch>
            <a:fillRect/>
          </a:stretch>
        </p:blipFill>
        <p:spPr>
          <a:xfrm>
            <a:off x="5891671" y="1564999"/>
            <a:ext cx="2380281" cy="1786362"/>
          </a:xfrm>
          <a:prstGeom prst="rect">
            <a:avLst/>
          </a:prstGeom>
        </p:spPr>
      </p:pic>
      <p:sp>
        <p:nvSpPr>
          <p:cNvPr id="7" name="TextBox 6"/>
          <p:cNvSpPr txBox="1"/>
          <p:nvPr/>
        </p:nvSpPr>
        <p:spPr>
          <a:xfrm>
            <a:off x="1164223" y="2011092"/>
            <a:ext cx="2985513" cy="584776"/>
          </a:xfrm>
          <a:prstGeom prst="rect">
            <a:avLst/>
          </a:prstGeom>
          <a:noFill/>
        </p:spPr>
        <p:txBody>
          <a:bodyPr wrap="none" rtlCol="0">
            <a:spAutoFit/>
          </a:bodyPr>
          <a:lstStyle/>
          <a:p>
            <a:r>
              <a:rPr lang="en-US" sz="3200" dirty="0" smtClean="0"/>
              <a:t>Popular Answers</a:t>
            </a:r>
            <a:endParaRPr lang="en-US" sz="3200" dirty="0" smtClean="0"/>
          </a:p>
        </p:txBody>
      </p:sp>
      <p:cxnSp>
        <p:nvCxnSpPr>
          <p:cNvPr id="9" name="Straight Arrow Connector 8"/>
          <p:cNvCxnSpPr>
            <a:stCxn id="7" idx="2"/>
          </p:cNvCxnSpPr>
          <p:nvPr/>
        </p:nvCxnSpPr>
        <p:spPr>
          <a:xfrm>
            <a:off x="2656980" y="2595868"/>
            <a:ext cx="429974" cy="1173549"/>
          </a:xfrm>
          <a:prstGeom prst="straightConnector1">
            <a:avLst/>
          </a:prstGeom>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3086954" y="2595868"/>
            <a:ext cx="4321737" cy="1173549"/>
          </a:xfrm>
          <a:prstGeom prst="straightConnector1">
            <a:avLst/>
          </a:prstGeom>
          <a:ln>
            <a:solidFill>
              <a:schemeClr val="tx1"/>
            </a:solidFill>
            <a:headEnd type="none"/>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21182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3</a:t>
            </a:r>
            <a:endParaRPr lang="en-US" dirty="0"/>
          </a:p>
        </p:txBody>
      </p:sp>
      <p:sp>
        <p:nvSpPr>
          <p:cNvPr id="3" name="Content Placeholder 2"/>
          <p:cNvSpPr>
            <a:spLocks noGrp="1"/>
          </p:cNvSpPr>
          <p:nvPr>
            <p:ph idx="1"/>
          </p:nvPr>
        </p:nvSpPr>
        <p:spPr/>
        <p:txBody>
          <a:bodyPr/>
          <a:lstStyle/>
          <a:p>
            <a:r>
              <a:rPr lang="en-US" dirty="0" smtClean="0"/>
              <a:t>Where is the center of mass of the object located?</a:t>
            </a:r>
          </a:p>
          <a:p>
            <a:pPr lvl="2"/>
            <a:r>
              <a:rPr lang="en-US" dirty="0" smtClean="0"/>
              <a:t>Student reasoning for answer B</a:t>
            </a:r>
          </a:p>
          <a:p>
            <a:pPr lvl="2"/>
            <a:endParaRPr lang="en-US" dirty="0"/>
          </a:p>
          <a:p>
            <a:pPr lvl="2"/>
            <a:endParaRPr lang="en-US" dirty="0" smtClean="0"/>
          </a:p>
          <a:p>
            <a:pPr lvl="2"/>
            <a:endParaRPr lang="en-US" dirty="0"/>
          </a:p>
          <a:p>
            <a:pPr lvl="2"/>
            <a:endParaRPr lang="en-US" dirty="0" smtClean="0"/>
          </a:p>
          <a:p>
            <a:pPr lvl="2"/>
            <a:endParaRPr lang="en-US" dirty="0" smtClean="0"/>
          </a:p>
          <a:p>
            <a:pPr lvl="2"/>
            <a:r>
              <a:rPr lang="en-US" dirty="0" smtClean="0"/>
              <a:t>Student reasoning for answer D</a:t>
            </a:r>
          </a:p>
        </p:txBody>
      </p:sp>
      <p:pic>
        <p:nvPicPr>
          <p:cNvPr id="11" name="Picture 10"/>
          <p:cNvPicPr>
            <a:picLocks noChangeAspect="1"/>
          </p:cNvPicPr>
          <p:nvPr/>
        </p:nvPicPr>
        <p:blipFill>
          <a:blip r:embed="rId2"/>
          <a:stretch>
            <a:fillRect/>
          </a:stretch>
        </p:blipFill>
        <p:spPr>
          <a:xfrm>
            <a:off x="5753100" y="1561283"/>
            <a:ext cx="2374900" cy="2006600"/>
          </a:xfrm>
          <a:prstGeom prst="rect">
            <a:avLst/>
          </a:prstGeom>
        </p:spPr>
      </p:pic>
      <p:pic>
        <p:nvPicPr>
          <p:cNvPr id="12" name="Picture 11"/>
          <p:cNvPicPr>
            <a:picLocks noChangeAspect="1"/>
          </p:cNvPicPr>
          <p:nvPr/>
        </p:nvPicPr>
        <p:blipFill>
          <a:blip r:embed="rId3"/>
          <a:stretch>
            <a:fillRect/>
          </a:stretch>
        </p:blipFill>
        <p:spPr>
          <a:xfrm>
            <a:off x="5753100" y="3736087"/>
            <a:ext cx="2070100" cy="2032000"/>
          </a:xfrm>
          <a:prstGeom prst="rect">
            <a:avLst/>
          </a:prstGeom>
        </p:spPr>
      </p:pic>
      <p:sp>
        <p:nvSpPr>
          <p:cNvPr id="13" name="Rectangle 12"/>
          <p:cNvSpPr/>
          <p:nvPr/>
        </p:nvSpPr>
        <p:spPr>
          <a:xfrm>
            <a:off x="1111304" y="3736087"/>
            <a:ext cx="7016696" cy="2390076"/>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60661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3 explanation</a:t>
            </a:r>
            <a:endParaRPr lang="en-US" dirty="0"/>
          </a:p>
        </p:txBody>
      </p:sp>
      <p:sp>
        <p:nvSpPr>
          <p:cNvPr id="3" name="Content Placeholder 2"/>
          <p:cNvSpPr>
            <a:spLocks noGrp="1"/>
          </p:cNvSpPr>
          <p:nvPr>
            <p:ph idx="1"/>
          </p:nvPr>
        </p:nvSpPr>
        <p:spPr>
          <a:xfrm>
            <a:off x="457200" y="868082"/>
            <a:ext cx="4587714" cy="829389"/>
          </a:xfrm>
        </p:spPr>
        <p:txBody>
          <a:bodyPr/>
          <a:lstStyle/>
          <a:p>
            <a:r>
              <a:rPr lang="en-US" dirty="0" smtClean="0"/>
              <a:t>Looking at only x direction</a:t>
            </a:r>
            <a:endParaRPr lang="en-US" dirty="0"/>
          </a:p>
        </p:txBody>
      </p:sp>
      <p:sp>
        <p:nvSpPr>
          <p:cNvPr id="6" name="TextBox 5"/>
          <p:cNvSpPr txBox="1"/>
          <p:nvPr/>
        </p:nvSpPr>
        <p:spPr>
          <a:xfrm>
            <a:off x="457200" y="2293350"/>
            <a:ext cx="4587714" cy="584776"/>
          </a:xfrm>
          <a:prstGeom prst="rect">
            <a:avLst/>
          </a:prstGeom>
          <a:noFill/>
        </p:spPr>
        <p:txBody>
          <a:bodyPr wrap="none" rtlCol="0">
            <a:spAutoFit/>
          </a:bodyPr>
          <a:lstStyle/>
          <a:p>
            <a:r>
              <a:rPr lang="en-US" sz="3200" dirty="0" smtClean="0"/>
              <a:t>Looking at only Y direction</a:t>
            </a:r>
            <a:endParaRPr lang="en-US" sz="3200" dirty="0" smtClean="0"/>
          </a:p>
        </p:txBody>
      </p:sp>
      <p:pic>
        <p:nvPicPr>
          <p:cNvPr id="7" name="Picture 6"/>
          <p:cNvPicPr>
            <a:picLocks noChangeAspect="1"/>
          </p:cNvPicPr>
          <p:nvPr/>
        </p:nvPicPr>
        <p:blipFill>
          <a:blip r:embed="rId2"/>
          <a:stretch>
            <a:fillRect/>
          </a:stretch>
        </p:blipFill>
        <p:spPr>
          <a:xfrm>
            <a:off x="7184862" y="1697471"/>
            <a:ext cx="355600" cy="1968500"/>
          </a:xfrm>
          <a:prstGeom prst="rect">
            <a:avLst/>
          </a:prstGeom>
        </p:spPr>
      </p:pic>
      <p:pic>
        <p:nvPicPr>
          <p:cNvPr id="8" name="Picture 7"/>
          <p:cNvPicPr>
            <a:picLocks noChangeAspect="1"/>
          </p:cNvPicPr>
          <p:nvPr/>
        </p:nvPicPr>
        <p:blipFill>
          <a:blip r:embed="rId3"/>
          <a:stretch>
            <a:fillRect/>
          </a:stretch>
        </p:blipFill>
        <p:spPr>
          <a:xfrm>
            <a:off x="3598143" y="3665971"/>
            <a:ext cx="2536723" cy="2494303"/>
          </a:xfrm>
          <a:prstGeom prst="rect">
            <a:avLst/>
          </a:prstGeom>
        </p:spPr>
      </p:pic>
      <p:sp>
        <p:nvSpPr>
          <p:cNvPr id="9" name="TextBox 8"/>
          <p:cNvSpPr txBox="1"/>
          <p:nvPr/>
        </p:nvSpPr>
        <p:spPr>
          <a:xfrm>
            <a:off x="705590" y="4805907"/>
            <a:ext cx="4160915" cy="584776"/>
          </a:xfrm>
          <a:prstGeom prst="rect">
            <a:avLst/>
          </a:prstGeom>
          <a:noFill/>
        </p:spPr>
        <p:txBody>
          <a:bodyPr wrap="none" rtlCol="0">
            <a:spAutoFit/>
          </a:bodyPr>
          <a:lstStyle/>
          <a:p>
            <a:r>
              <a:rPr lang="en-US" sz="3200" dirty="0" smtClean="0"/>
              <a:t>Looking at whole object</a:t>
            </a:r>
            <a:endParaRPr lang="en-US" sz="3200" dirty="0" smtClean="0"/>
          </a:p>
        </p:txBody>
      </p:sp>
      <p:sp>
        <p:nvSpPr>
          <p:cNvPr id="11" name="Oval 10"/>
          <p:cNvSpPr/>
          <p:nvPr/>
        </p:nvSpPr>
        <p:spPr>
          <a:xfrm>
            <a:off x="7184862" y="2182607"/>
            <a:ext cx="211677" cy="219208"/>
          </a:xfrm>
          <a:prstGeom prst="ellipse">
            <a:avLst/>
          </a:prstGeom>
          <a:solidFill>
            <a:srgbClr val="FF0000"/>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856394" y="4311955"/>
            <a:ext cx="278472" cy="310029"/>
          </a:xfrm>
          <a:prstGeom prst="ellipse">
            <a:avLst/>
          </a:prstGeom>
          <a:solidFill>
            <a:srgbClr val="FF0000"/>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5215005" y="3665971"/>
            <a:ext cx="278472" cy="310029"/>
          </a:xfrm>
          <a:prstGeom prst="ellipse">
            <a:avLst/>
          </a:prstGeom>
          <a:solidFill>
            <a:srgbClr val="FF0000"/>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a:stretch>
            <a:fillRect/>
          </a:stretch>
        </p:blipFill>
        <p:spPr>
          <a:xfrm>
            <a:off x="6581612" y="1079214"/>
            <a:ext cx="1917700" cy="254000"/>
          </a:xfrm>
          <a:prstGeom prst="rect">
            <a:avLst/>
          </a:prstGeom>
        </p:spPr>
      </p:pic>
      <p:sp>
        <p:nvSpPr>
          <p:cNvPr id="10" name="Oval 9"/>
          <p:cNvSpPr/>
          <p:nvPr/>
        </p:nvSpPr>
        <p:spPr>
          <a:xfrm>
            <a:off x="7843836" y="1114006"/>
            <a:ext cx="211677" cy="219208"/>
          </a:xfrm>
          <a:prstGeom prst="ellipse">
            <a:avLst/>
          </a:prstGeom>
          <a:solidFill>
            <a:srgbClr val="FF0000"/>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5"/>
          <a:stretch>
            <a:fillRect/>
          </a:stretch>
        </p:blipFill>
        <p:spPr>
          <a:xfrm>
            <a:off x="8146440" y="939514"/>
            <a:ext cx="540360" cy="577626"/>
          </a:xfrm>
          <a:prstGeom prst="rect">
            <a:avLst/>
          </a:prstGeom>
        </p:spPr>
      </p:pic>
      <p:pic>
        <p:nvPicPr>
          <p:cNvPr id="18" name="Picture 17"/>
          <p:cNvPicPr>
            <a:picLocks noChangeAspect="1"/>
          </p:cNvPicPr>
          <p:nvPr/>
        </p:nvPicPr>
        <p:blipFill>
          <a:blip r:embed="rId5"/>
          <a:stretch>
            <a:fillRect/>
          </a:stretch>
        </p:blipFill>
        <p:spPr>
          <a:xfrm>
            <a:off x="7028238" y="1517139"/>
            <a:ext cx="512223" cy="547549"/>
          </a:xfrm>
          <a:prstGeom prst="rect">
            <a:avLst/>
          </a:prstGeom>
        </p:spPr>
      </p:pic>
    </p:spTree>
    <p:extLst>
      <p:ext uri="{BB962C8B-B14F-4D97-AF65-F5344CB8AC3E}">
        <p14:creationId xmlns:p14="http://schemas.microsoft.com/office/powerpoint/2010/main" val="41052727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3.48853E-6 7.33287E-7 L 0.00191 0.09392 " pathEditMode="relative" rAng="0" ptsTypes="AA">
                                      <p:cBhvr>
                                        <p:cTn id="34" dur="2000" fill="hold"/>
                                        <p:tgtEl>
                                          <p:spTgt spid="14"/>
                                        </p:tgtEl>
                                        <p:attrNameLst>
                                          <p:attrName>ppt_x</p:attrName>
                                          <p:attrName>ppt_y</p:attrName>
                                        </p:attrNameLst>
                                      </p:cBhvr>
                                      <p:rCtr x="87" y="4696"/>
                                    </p:animMotion>
                                  </p:childTnLst>
                                </p:cTn>
                              </p:par>
                              <p:par>
                                <p:cTn id="35" presetID="42" presetClass="path" presetSubtype="0" accel="50000" decel="50000" fill="hold" grpId="0" nodeType="withEffect">
                                  <p:stCondLst>
                                    <p:cond delay="0"/>
                                  </p:stCondLst>
                                  <p:childTnLst>
                                    <p:animMotion origin="layout" path="M -1.11883E-6 4.47143E-6 L -0.0714 -0.00324 " pathEditMode="relative" rAng="0" ptsTypes="AA">
                                      <p:cBhvr>
                                        <p:cTn id="36" dur="2000" fill="hold"/>
                                        <p:tgtEl>
                                          <p:spTgt spid="13"/>
                                        </p:tgtEl>
                                        <p:attrNameLst>
                                          <p:attrName>ppt_x</p:attrName>
                                          <p:attrName>ppt_y</p:attrName>
                                        </p:attrNameLst>
                                      </p:cBhvr>
                                      <p:rCtr x="-3579" y="-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animBg="1"/>
      <p:bldP spid="13" grpId="0" animBg="1"/>
      <p:bldP spid="13" grpId="1" animBg="1"/>
      <p:bldP spid="14" grpId="0" animBg="1"/>
      <p:bldP spid="14" grpId="1"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Center of Mass in motion</a:t>
            </a:r>
            <a:endParaRPr lang="en-US" dirty="0"/>
          </a:p>
        </p:txBody>
      </p:sp>
      <p:sp>
        <p:nvSpPr>
          <p:cNvPr id="3" name="Content Placeholder 2"/>
          <p:cNvSpPr>
            <a:spLocks noGrp="1"/>
          </p:cNvSpPr>
          <p:nvPr>
            <p:ph idx="1"/>
          </p:nvPr>
        </p:nvSpPr>
        <p:spPr/>
        <p:txBody>
          <a:bodyPr/>
          <a:lstStyle/>
          <a:p>
            <a:r>
              <a:rPr lang="en-US" dirty="0" smtClean="0"/>
              <a:t>Velocity of center of mass</a:t>
            </a:r>
          </a:p>
          <a:p>
            <a:endParaRPr lang="en-US" dirty="0"/>
          </a:p>
          <a:p>
            <a:endParaRPr lang="en-US" dirty="0" smtClean="0"/>
          </a:p>
          <a:p>
            <a:endParaRPr lang="en-US" dirty="0" smtClean="0"/>
          </a:p>
          <a:p>
            <a:endParaRPr lang="en-US" dirty="0"/>
          </a:p>
          <a:p>
            <a:r>
              <a:rPr lang="en-US" dirty="0" smtClean="0"/>
              <a:t>Acceleration of center of mass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195789351"/>
              </p:ext>
            </p:extLst>
          </p:nvPr>
        </p:nvGraphicFramePr>
        <p:xfrm>
          <a:off x="1235375" y="1507671"/>
          <a:ext cx="4294804" cy="1073701"/>
        </p:xfrm>
        <a:graphic>
          <a:graphicData uri="http://schemas.openxmlformats.org/presentationml/2006/ole">
            <mc:AlternateContent xmlns:mc="http://schemas.openxmlformats.org/markup-compatibility/2006">
              <mc:Choice xmlns:v="urn:schemas-microsoft-com:vml" Requires="v">
                <p:oleObj spid="_x0000_s24586" name="Equation" r:id="rId3" imgW="1727200" imgH="431800" progId="Equation.3">
                  <p:embed/>
                </p:oleObj>
              </mc:Choice>
              <mc:Fallback>
                <p:oleObj name="Equation" r:id="rId3" imgW="1727200" imgH="431800" progId="Equation.3">
                  <p:embed/>
                  <p:pic>
                    <p:nvPicPr>
                      <p:cNvPr id="0" name=""/>
                      <p:cNvPicPr/>
                      <p:nvPr/>
                    </p:nvPicPr>
                    <p:blipFill>
                      <a:blip r:embed="rId4"/>
                      <a:stretch>
                        <a:fillRect/>
                      </a:stretch>
                    </p:blipFill>
                    <p:spPr>
                      <a:xfrm>
                        <a:off x="1235375" y="1507671"/>
                        <a:ext cx="4294804" cy="1073701"/>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012290633"/>
              </p:ext>
            </p:extLst>
          </p:nvPr>
        </p:nvGraphicFramePr>
        <p:xfrm>
          <a:off x="926947" y="4217483"/>
          <a:ext cx="4263402" cy="1132466"/>
        </p:xfrm>
        <a:graphic>
          <a:graphicData uri="http://schemas.openxmlformats.org/presentationml/2006/ole">
            <mc:AlternateContent xmlns:mc="http://schemas.openxmlformats.org/markup-compatibility/2006">
              <mc:Choice xmlns:v="urn:schemas-microsoft-com:vml" Requires="v">
                <p:oleObj spid="_x0000_s24587" name="Equation" r:id="rId5" imgW="1625600" imgH="431800" progId="Equation.3">
                  <p:embed/>
                </p:oleObj>
              </mc:Choice>
              <mc:Fallback>
                <p:oleObj name="Equation" r:id="rId5" imgW="1625600" imgH="431800" progId="Equation.3">
                  <p:embed/>
                  <p:pic>
                    <p:nvPicPr>
                      <p:cNvPr id="0" name=""/>
                      <p:cNvPicPr/>
                      <p:nvPr/>
                    </p:nvPicPr>
                    <p:blipFill>
                      <a:blip r:embed="rId6"/>
                      <a:stretch>
                        <a:fillRect/>
                      </a:stretch>
                    </p:blipFill>
                    <p:spPr>
                      <a:xfrm>
                        <a:off x="926947" y="4217483"/>
                        <a:ext cx="4263402" cy="1132466"/>
                      </a:xfrm>
                      <a:prstGeom prst="rect">
                        <a:avLst/>
                      </a:prstGeom>
                    </p:spPr>
                  </p:pic>
                </p:oleObj>
              </mc:Fallback>
            </mc:AlternateContent>
          </a:graphicData>
        </a:graphic>
      </p:graphicFrame>
      <p:sp>
        <p:nvSpPr>
          <p:cNvPr id="7" name="TextBox 6"/>
          <p:cNvSpPr txBox="1"/>
          <p:nvPr/>
        </p:nvSpPr>
        <p:spPr>
          <a:xfrm>
            <a:off x="699008" y="5349949"/>
            <a:ext cx="8505371" cy="461665"/>
          </a:xfrm>
          <a:prstGeom prst="rect">
            <a:avLst/>
          </a:prstGeom>
          <a:noFill/>
        </p:spPr>
        <p:txBody>
          <a:bodyPr wrap="square" rtlCol="0">
            <a:spAutoFit/>
          </a:bodyPr>
          <a:lstStyle/>
          <a:p>
            <a:r>
              <a:rPr lang="en-US" sz="2400" dirty="0" smtClean="0">
                <a:solidFill>
                  <a:srgbClr val="FF0000"/>
                </a:solidFill>
              </a:rPr>
              <a:t>occurs only when there is an external force on the system</a:t>
            </a:r>
            <a:endParaRPr lang="en-US" sz="2400" dirty="0" smtClean="0">
              <a:solidFill>
                <a:srgbClr val="FF0000"/>
              </a:solidFill>
            </a:endParaRPr>
          </a:p>
        </p:txBody>
      </p:sp>
      <p:sp>
        <p:nvSpPr>
          <p:cNvPr id="16" name="TextBox 15"/>
          <p:cNvSpPr txBox="1"/>
          <p:nvPr/>
        </p:nvSpPr>
        <p:spPr>
          <a:xfrm>
            <a:off x="5952799" y="1066224"/>
            <a:ext cx="2014894" cy="584776"/>
          </a:xfrm>
          <a:prstGeom prst="rect">
            <a:avLst/>
          </a:prstGeom>
          <a:noFill/>
        </p:spPr>
        <p:txBody>
          <a:bodyPr wrap="none" rtlCol="0">
            <a:spAutoFit/>
          </a:bodyPr>
          <a:lstStyle/>
          <a:p>
            <a:r>
              <a:rPr lang="en-US" sz="3200" dirty="0" err="1" smtClean="0">
                <a:solidFill>
                  <a:srgbClr val="FF0000"/>
                </a:solidFill>
              </a:rPr>
              <a:t>F</a:t>
            </a:r>
            <a:r>
              <a:rPr lang="en-US" sz="3200" baseline="-25000" dirty="0" err="1" smtClean="0">
                <a:solidFill>
                  <a:srgbClr val="FF0000"/>
                </a:solidFill>
              </a:rPr>
              <a:t>ext</a:t>
            </a:r>
            <a:r>
              <a:rPr lang="en-US" sz="3200" dirty="0" smtClean="0">
                <a:solidFill>
                  <a:srgbClr val="FF0000"/>
                </a:solidFill>
              </a:rPr>
              <a:t> </a:t>
            </a:r>
            <a:r>
              <a:rPr lang="en-US" sz="3200" dirty="0" err="1" smtClean="0">
                <a:solidFill>
                  <a:srgbClr val="FF0000"/>
                </a:solidFill>
              </a:rPr>
              <a:t>Δt</a:t>
            </a:r>
            <a:r>
              <a:rPr lang="en-US" sz="3200" dirty="0" smtClean="0">
                <a:solidFill>
                  <a:srgbClr val="FF0000"/>
                </a:solidFill>
              </a:rPr>
              <a:t> = Δ</a:t>
            </a:r>
            <a:r>
              <a:rPr lang="en-US" sz="3200" dirty="0">
                <a:solidFill>
                  <a:srgbClr val="FF0000"/>
                </a:solidFill>
              </a:rPr>
              <a:t>P</a:t>
            </a:r>
            <a:endParaRPr lang="en-US" sz="3200" dirty="0" smtClean="0">
              <a:solidFill>
                <a:srgbClr val="FF0000"/>
              </a:solidFill>
            </a:endParaRPr>
          </a:p>
        </p:txBody>
      </p:sp>
      <p:sp>
        <p:nvSpPr>
          <p:cNvPr id="17" name="TextBox 16"/>
          <p:cNvSpPr txBox="1"/>
          <p:nvPr/>
        </p:nvSpPr>
        <p:spPr>
          <a:xfrm>
            <a:off x="6524818" y="4217483"/>
            <a:ext cx="1726554" cy="584776"/>
          </a:xfrm>
          <a:prstGeom prst="rect">
            <a:avLst/>
          </a:prstGeom>
          <a:noFill/>
        </p:spPr>
        <p:txBody>
          <a:bodyPr wrap="none" rtlCol="0">
            <a:spAutoFit/>
          </a:bodyPr>
          <a:lstStyle/>
          <a:p>
            <a:r>
              <a:rPr lang="en-US" sz="3200" dirty="0" err="1" smtClean="0">
                <a:solidFill>
                  <a:srgbClr val="FF0000"/>
                </a:solidFill>
              </a:rPr>
              <a:t>F</a:t>
            </a:r>
            <a:r>
              <a:rPr lang="en-US" sz="3200" baseline="-25000" dirty="0" err="1" smtClean="0">
                <a:solidFill>
                  <a:srgbClr val="FF0000"/>
                </a:solidFill>
              </a:rPr>
              <a:t>ext</a:t>
            </a:r>
            <a:r>
              <a:rPr lang="en-US" sz="3200" dirty="0" smtClean="0">
                <a:solidFill>
                  <a:srgbClr val="FF0000"/>
                </a:solidFill>
              </a:rPr>
              <a:t> = m a </a:t>
            </a:r>
            <a:endParaRPr lang="en-US" sz="3200" dirty="0" smtClean="0">
              <a:solidFill>
                <a:srgbClr val="FF0000"/>
              </a:solidFill>
            </a:endParaRPr>
          </a:p>
        </p:txBody>
      </p:sp>
      <p:sp>
        <p:nvSpPr>
          <p:cNvPr id="19" name="TextBox 18"/>
          <p:cNvSpPr txBox="1"/>
          <p:nvPr/>
        </p:nvSpPr>
        <p:spPr>
          <a:xfrm>
            <a:off x="699008" y="2595940"/>
            <a:ext cx="8982682" cy="461665"/>
          </a:xfrm>
          <a:prstGeom prst="rect">
            <a:avLst/>
          </a:prstGeom>
          <a:noFill/>
        </p:spPr>
        <p:txBody>
          <a:bodyPr wrap="square" rtlCol="0">
            <a:spAutoFit/>
          </a:bodyPr>
          <a:lstStyle/>
          <a:p>
            <a:r>
              <a:rPr lang="en-US" sz="2400" dirty="0">
                <a:solidFill>
                  <a:srgbClr val="FF0000"/>
                </a:solidFill>
              </a:rPr>
              <a:t>o</a:t>
            </a:r>
            <a:r>
              <a:rPr lang="en-US" sz="2400" dirty="0" smtClean="0">
                <a:solidFill>
                  <a:srgbClr val="FF0000"/>
                </a:solidFill>
              </a:rPr>
              <a:t>ccurs only when there is an external force on the system</a:t>
            </a:r>
            <a:endParaRPr lang="en-US" sz="2400" dirty="0" smtClean="0">
              <a:solidFill>
                <a:srgbClr val="FF0000"/>
              </a:solidFill>
            </a:endParaRPr>
          </a:p>
        </p:txBody>
      </p:sp>
    </p:spTree>
    <p:extLst>
      <p:ext uri="{BB962C8B-B14F-4D97-AF65-F5344CB8AC3E}">
        <p14:creationId xmlns:p14="http://schemas.microsoft.com/office/powerpoint/2010/main" val="40869163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17"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to Checkpoint 1</a:t>
            </a:r>
            <a:endParaRPr lang="en-US" dirty="0"/>
          </a:p>
        </p:txBody>
      </p:sp>
      <p:sp>
        <p:nvSpPr>
          <p:cNvPr id="3" name="Content Placeholder 2"/>
          <p:cNvSpPr>
            <a:spLocks noGrp="1"/>
          </p:cNvSpPr>
          <p:nvPr>
            <p:ph idx="1"/>
          </p:nvPr>
        </p:nvSpPr>
        <p:spPr>
          <a:xfrm>
            <a:off x="264596" y="934982"/>
            <a:ext cx="8555274" cy="5191182"/>
          </a:xfrm>
        </p:spPr>
        <p:txBody>
          <a:bodyPr>
            <a:normAutofit/>
          </a:bodyPr>
          <a:lstStyle/>
          <a:p>
            <a:pPr marL="0" indent="0">
              <a:buNone/>
            </a:pPr>
            <a:r>
              <a:rPr lang="en-US" sz="2800" dirty="0"/>
              <a:t>Consider the collision between two toy carts sliding on a very smooth surface, as shown in the figure. The mass of the blue cart is m and the mass of the pink cart is 4m. Initially the blue toy cart moves to the right at speed v and the pink toy cart is at rest. After the collision, the speed of both toy carts is v/3 in opposite directions.</a:t>
            </a:r>
          </a:p>
        </p:txBody>
      </p:sp>
      <p:pic>
        <p:nvPicPr>
          <p:cNvPr id="4" name="Picture 3"/>
          <p:cNvPicPr>
            <a:picLocks noChangeAspect="1"/>
          </p:cNvPicPr>
          <p:nvPr/>
        </p:nvPicPr>
        <p:blipFill>
          <a:blip r:embed="rId2"/>
          <a:stretch>
            <a:fillRect/>
          </a:stretch>
        </p:blipFill>
        <p:spPr>
          <a:xfrm>
            <a:off x="2081489" y="3695757"/>
            <a:ext cx="5036060" cy="2765589"/>
          </a:xfrm>
          <a:prstGeom prst="rect">
            <a:avLst/>
          </a:prstGeom>
        </p:spPr>
      </p:pic>
    </p:spTree>
    <p:extLst>
      <p:ext uri="{BB962C8B-B14F-4D97-AF65-F5344CB8AC3E}">
        <p14:creationId xmlns:p14="http://schemas.microsoft.com/office/powerpoint/2010/main" val="286860417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1b</a:t>
            </a:r>
            <a:endParaRPr lang="en-US" dirty="0"/>
          </a:p>
        </p:txBody>
      </p:sp>
      <p:sp>
        <p:nvSpPr>
          <p:cNvPr id="3" name="Content Placeholder 2"/>
          <p:cNvSpPr>
            <a:spLocks noGrp="1"/>
          </p:cNvSpPr>
          <p:nvPr>
            <p:ph idx="1"/>
          </p:nvPr>
        </p:nvSpPr>
        <p:spPr/>
        <p:txBody>
          <a:bodyPr>
            <a:normAutofit fontScale="92500" lnSpcReduction="10000"/>
          </a:bodyPr>
          <a:lstStyle/>
          <a:p>
            <a:r>
              <a:rPr lang="en-US" dirty="0"/>
              <a:t>What can we tell about the velocity of the center of mass of the system of the two toy carts just before and after the collision</a:t>
            </a:r>
            <a:r>
              <a:rPr lang="en-US" dirty="0" smtClean="0"/>
              <a:t>?</a:t>
            </a:r>
          </a:p>
          <a:p>
            <a:pPr lvl="1"/>
            <a:r>
              <a:rPr lang="en-US" dirty="0" smtClean="0"/>
              <a:t>The </a:t>
            </a:r>
            <a:r>
              <a:rPr lang="en-US" dirty="0"/>
              <a:t>velocity of the center of mass before the collision is greater than the velocity of the center of mass after the collision.</a:t>
            </a:r>
          </a:p>
          <a:p>
            <a:pPr lvl="1"/>
            <a:r>
              <a:rPr lang="en-US" dirty="0" smtClean="0"/>
              <a:t>The </a:t>
            </a:r>
            <a:r>
              <a:rPr lang="en-US" dirty="0"/>
              <a:t>velocity of the center of mass before the collision is less than the velocity of the center of mass after the collision.</a:t>
            </a:r>
          </a:p>
          <a:p>
            <a:pPr lvl="1"/>
            <a:r>
              <a:rPr lang="en-US" dirty="0" smtClean="0"/>
              <a:t>The </a:t>
            </a:r>
            <a:r>
              <a:rPr lang="en-US" dirty="0"/>
              <a:t>velocity of the center of mass before the collision is the same as the velocity of the center of mass after the collision.</a:t>
            </a:r>
          </a:p>
          <a:p>
            <a:pPr lvl="1"/>
            <a:r>
              <a:rPr lang="en-US" dirty="0"/>
              <a:t>The velocity of the center of mass is always zero.</a:t>
            </a:r>
          </a:p>
        </p:txBody>
      </p:sp>
    </p:spTree>
    <p:extLst>
      <p:ext uri="{BB962C8B-B14F-4D97-AF65-F5344CB8AC3E}">
        <p14:creationId xmlns:p14="http://schemas.microsoft.com/office/powerpoint/2010/main" val="9890288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it</a:t>
            </a:r>
            <a:endParaRPr lang="en-US" dirty="0"/>
          </a:p>
        </p:txBody>
      </p:sp>
      <p:sp>
        <p:nvSpPr>
          <p:cNvPr id="3" name="Content Placeholder 2"/>
          <p:cNvSpPr>
            <a:spLocks noGrp="1"/>
          </p:cNvSpPr>
          <p:nvPr>
            <p:ph idx="1"/>
          </p:nvPr>
        </p:nvSpPr>
        <p:spPr/>
        <p:txBody>
          <a:bodyPr/>
          <a:lstStyle/>
          <a:p>
            <a:r>
              <a:rPr lang="en-US" dirty="0" smtClean="0"/>
              <a:t>Velocity of center of mass:</a:t>
            </a:r>
          </a:p>
          <a:p>
            <a:endParaRPr lang="en-US" dirty="0"/>
          </a:p>
          <a:p>
            <a:endParaRPr lang="en-US" dirty="0" smtClean="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36942393"/>
              </p:ext>
            </p:extLst>
          </p:nvPr>
        </p:nvGraphicFramePr>
        <p:xfrm>
          <a:off x="2088719" y="1635647"/>
          <a:ext cx="4408095" cy="1280985"/>
        </p:xfrm>
        <a:graphic>
          <a:graphicData uri="http://schemas.openxmlformats.org/presentationml/2006/ole">
            <mc:AlternateContent xmlns:mc="http://schemas.openxmlformats.org/markup-compatibility/2006">
              <mc:Choice xmlns:v="urn:schemas-microsoft-com:vml" Requires="v">
                <p:oleObj spid="_x0000_s20496" name="Equation" r:id="rId3" imgW="1485900" imgH="431800" progId="Equation.3">
                  <p:embed/>
                </p:oleObj>
              </mc:Choice>
              <mc:Fallback>
                <p:oleObj name="Equation" r:id="rId3" imgW="1485900" imgH="431800" progId="Equation.3">
                  <p:embed/>
                  <p:pic>
                    <p:nvPicPr>
                      <p:cNvPr id="0" name=""/>
                      <p:cNvPicPr/>
                      <p:nvPr/>
                    </p:nvPicPr>
                    <p:blipFill>
                      <a:blip r:embed="rId4"/>
                      <a:stretch>
                        <a:fillRect/>
                      </a:stretch>
                    </p:blipFill>
                    <p:spPr>
                      <a:xfrm>
                        <a:off x="2088719" y="1635647"/>
                        <a:ext cx="4408095" cy="1280985"/>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54219471"/>
              </p:ext>
            </p:extLst>
          </p:nvPr>
        </p:nvGraphicFramePr>
        <p:xfrm>
          <a:off x="1044899" y="4997192"/>
          <a:ext cx="1452610" cy="771699"/>
        </p:xfrm>
        <a:graphic>
          <a:graphicData uri="http://schemas.openxmlformats.org/presentationml/2006/ole">
            <mc:AlternateContent xmlns:mc="http://schemas.openxmlformats.org/markup-compatibility/2006">
              <mc:Choice xmlns:v="urn:schemas-microsoft-com:vml" Requires="v">
                <p:oleObj spid="_x0000_s20497" name="Equation" r:id="rId5" imgW="406400" imgH="215900" progId="Equation.3">
                  <p:embed/>
                </p:oleObj>
              </mc:Choice>
              <mc:Fallback>
                <p:oleObj name="Equation" r:id="rId5" imgW="406400" imgH="215900" progId="Equation.3">
                  <p:embed/>
                  <p:pic>
                    <p:nvPicPr>
                      <p:cNvPr id="0" name=""/>
                      <p:cNvPicPr/>
                      <p:nvPr/>
                    </p:nvPicPr>
                    <p:blipFill>
                      <a:blip r:embed="rId6"/>
                      <a:stretch>
                        <a:fillRect/>
                      </a:stretch>
                    </p:blipFill>
                    <p:spPr>
                      <a:xfrm>
                        <a:off x="1044899" y="4997192"/>
                        <a:ext cx="1452610" cy="771699"/>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011346291"/>
              </p:ext>
            </p:extLst>
          </p:nvPr>
        </p:nvGraphicFramePr>
        <p:xfrm>
          <a:off x="2497509" y="4731648"/>
          <a:ext cx="1103049" cy="1266464"/>
        </p:xfrm>
        <a:graphic>
          <a:graphicData uri="http://schemas.openxmlformats.org/presentationml/2006/ole">
            <mc:AlternateContent xmlns:mc="http://schemas.openxmlformats.org/markup-compatibility/2006">
              <mc:Choice xmlns:v="urn:schemas-microsoft-com:vml" Requires="v">
                <p:oleObj spid="_x0000_s20498" name="Equation" r:id="rId7" imgW="342900" imgH="393700" progId="Equation.3">
                  <p:embed/>
                </p:oleObj>
              </mc:Choice>
              <mc:Fallback>
                <p:oleObj name="Equation" r:id="rId7" imgW="342900" imgH="393700" progId="Equation.3">
                  <p:embed/>
                  <p:pic>
                    <p:nvPicPr>
                      <p:cNvPr id="0" name=""/>
                      <p:cNvPicPr/>
                      <p:nvPr/>
                    </p:nvPicPr>
                    <p:blipFill>
                      <a:blip r:embed="rId8"/>
                      <a:stretch>
                        <a:fillRect/>
                      </a:stretch>
                    </p:blipFill>
                    <p:spPr>
                      <a:xfrm>
                        <a:off x="2497509" y="4731648"/>
                        <a:ext cx="1103049" cy="1266464"/>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811426477"/>
              </p:ext>
            </p:extLst>
          </p:nvPr>
        </p:nvGraphicFramePr>
        <p:xfrm>
          <a:off x="3680071" y="4731648"/>
          <a:ext cx="1470733" cy="1266464"/>
        </p:xfrm>
        <a:graphic>
          <a:graphicData uri="http://schemas.openxmlformats.org/presentationml/2006/ole">
            <mc:AlternateContent xmlns:mc="http://schemas.openxmlformats.org/markup-compatibility/2006">
              <mc:Choice xmlns:v="urn:schemas-microsoft-com:vml" Requires="v">
                <p:oleObj spid="_x0000_s20499" name="Equation" r:id="rId9" imgW="457200" imgH="393700" progId="Equation.3">
                  <p:embed/>
                </p:oleObj>
              </mc:Choice>
              <mc:Fallback>
                <p:oleObj name="Equation" r:id="rId9" imgW="457200" imgH="393700" progId="Equation.3">
                  <p:embed/>
                  <p:pic>
                    <p:nvPicPr>
                      <p:cNvPr id="0" name=""/>
                      <p:cNvPicPr/>
                      <p:nvPr/>
                    </p:nvPicPr>
                    <p:blipFill>
                      <a:blip r:embed="rId10"/>
                      <a:stretch>
                        <a:fillRect/>
                      </a:stretch>
                    </p:blipFill>
                    <p:spPr>
                      <a:xfrm>
                        <a:off x="3680071" y="4731648"/>
                        <a:ext cx="1470733" cy="1266464"/>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303679654"/>
              </p:ext>
            </p:extLst>
          </p:nvPr>
        </p:nvGraphicFramePr>
        <p:xfrm>
          <a:off x="6827276" y="4610131"/>
          <a:ext cx="1208887" cy="1387981"/>
        </p:xfrm>
        <a:graphic>
          <a:graphicData uri="http://schemas.openxmlformats.org/presentationml/2006/ole">
            <mc:AlternateContent xmlns:mc="http://schemas.openxmlformats.org/markup-compatibility/2006">
              <mc:Choice xmlns:v="urn:schemas-microsoft-com:vml" Requires="v">
                <p:oleObj spid="_x0000_s20500" name="Equation" r:id="rId11" imgW="342900" imgH="393700" progId="Equation.3">
                  <p:embed/>
                </p:oleObj>
              </mc:Choice>
              <mc:Fallback>
                <p:oleObj name="Equation" r:id="rId11" imgW="342900" imgH="393700" progId="Equation.3">
                  <p:embed/>
                  <p:pic>
                    <p:nvPicPr>
                      <p:cNvPr id="0" name=""/>
                      <p:cNvPicPr/>
                      <p:nvPr/>
                    </p:nvPicPr>
                    <p:blipFill>
                      <a:blip r:embed="rId12"/>
                      <a:stretch>
                        <a:fillRect/>
                      </a:stretch>
                    </p:blipFill>
                    <p:spPr>
                      <a:xfrm>
                        <a:off x="6827276" y="4610131"/>
                        <a:ext cx="1208887" cy="1387981"/>
                      </a:xfrm>
                      <a:prstGeom prst="rect">
                        <a:avLst/>
                      </a:prstGeom>
                    </p:spPr>
                  </p:pic>
                </p:oleObj>
              </mc:Fallback>
            </mc:AlternateContent>
          </a:graphicData>
        </a:graphic>
      </p:graphicFrame>
      <p:sp>
        <p:nvSpPr>
          <p:cNvPr id="12" name="TextBox 11"/>
          <p:cNvSpPr txBox="1"/>
          <p:nvPr/>
        </p:nvSpPr>
        <p:spPr>
          <a:xfrm>
            <a:off x="229316" y="3134518"/>
            <a:ext cx="8678752" cy="1569660"/>
          </a:xfrm>
          <a:prstGeom prst="rect">
            <a:avLst/>
          </a:prstGeom>
          <a:noFill/>
        </p:spPr>
        <p:txBody>
          <a:bodyPr wrap="square" rtlCol="0">
            <a:spAutoFit/>
          </a:bodyPr>
          <a:lstStyle/>
          <a:p>
            <a:r>
              <a:rPr lang="en-US" sz="3200" dirty="0"/>
              <a:t>BEFORE:        </a:t>
            </a:r>
            <a:r>
              <a:rPr lang="en-US" sz="3200" i="1" dirty="0"/>
              <a:t>m</a:t>
            </a:r>
            <a:r>
              <a:rPr lang="en-US" sz="3200" i="1" baseline="-25000" dirty="0"/>
              <a:t>1 </a:t>
            </a:r>
            <a:r>
              <a:rPr lang="en-US" sz="3200" i="1" dirty="0"/>
              <a:t>= 1m       m</a:t>
            </a:r>
            <a:r>
              <a:rPr lang="en-US" sz="3200" i="1" baseline="-25000" dirty="0"/>
              <a:t>2</a:t>
            </a:r>
            <a:r>
              <a:rPr lang="en-US" sz="3200" i="1" dirty="0"/>
              <a:t> = 4m  </a:t>
            </a:r>
            <a:r>
              <a:rPr lang="en-US" sz="3200" i="1" dirty="0">
                <a:sym typeface="Wingdings"/>
              </a:rPr>
              <a:t>	 	</a:t>
            </a:r>
            <a:r>
              <a:rPr lang="en-US" sz="3200" i="1" dirty="0" err="1">
                <a:sym typeface="Wingdings"/>
              </a:rPr>
              <a:t>M</a:t>
            </a:r>
            <a:r>
              <a:rPr lang="en-US" sz="3200" i="1" baseline="-25000" dirty="0" err="1">
                <a:sym typeface="Wingdings"/>
              </a:rPr>
              <a:t>tot</a:t>
            </a:r>
            <a:r>
              <a:rPr lang="en-US" sz="3200" i="1" dirty="0">
                <a:sym typeface="Wingdings"/>
              </a:rPr>
              <a:t> = 5m</a:t>
            </a:r>
            <a:r>
              <a:rPr lang="en-US" sz="3200" i="1" dirty="0"/>
              <a:t>    </a:t>
            </a:r>
          </a:p>
          <a:p>
            <a:r>
              <a:rPr lang="en-US" sz="3200" i="1" dirty="0"/>
              <a:t>					v</a:t>
            </a:r>
            <a:r>
              <a:rPr lang="en-US" sz="3200" i="1" baseline="-25000" dirty="0"/>
              <a:t>1</a:t>
            </a:r>
            <a:r>
              <a:rPr lang="en-US" sz="3200" i="1" dirty="0"/>
              <a:t> = v 		v</a:t>
            </a:r>
            <a:r>
              <a:rPr lang="en-US" sz="3200" i="1" baseline="-25000" dirty="0"/>
              <a:t>2</a:t>
            </a:r>
            <a:r>
              <a:rPr lang="en-US" sz="3200" i="1" dirty="0"/>
              <a:t> = 0</a:t>
            </a:r>
          </a:p>
          <a:p>
            <a:endParaRPr lang="en-US" sz="3200" dirty="0" err="1" smtClean="0"/>
          </a:p>
        </p:txBody>
      </p:sp>
      <p:sp>
        <p:nvSpPr>
          <p:cNvPr id="13" name="Rectangle 12"/>
          <p:cNvSpPr/>
          <p:nvPr/>
        </p:nvSpPr>
        <p:spPr>
          <a:xfrm>
            <a:off x="6632542" y="4610131"/>
            <a:ext cx="1605216" cy="1387981"/>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58324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you asked about:</a:t>
            </a:r>
            <a:endParaRPr lang="en-US" dirty="0"/>
          </a:p>
        </p:txBody>
      </p:sp>
      <p:sp>
        <p:nvSpPr>
          <p:cNvPr id="3" name="Content Placeholder 2"/>
          <p:cNvSpPr>
            <a:spLocks noGrp="1"/>
          </p:cNvSpPr>
          <p:nvPr>
            <p:ph idx="1"/>
          </p:nvPr>
        </p:nvSpPr>
        <p:spPr/>
        <p:txBody>
          <a:bodyPr/>
          <a:lstStyle/>
          <a:p>
            <a:pPr marL="0" indent="0">
              <a:buNone/>
            </a:pPr>
            <a:r>
              <a:rPr lang="en-US" dirty="0" smtClean="0"/>
              <a:t>Insert </a:t>
            </a:r>
            <a:r>
              <a:rPr lang="en-US" dirty="0"/>
              <a:t>s</a:t>
            </a:r>
            <a:r>
              <a:rPr lang="en-US" dirty="0" smtClean="0"/>
              <a:t>tudent comments from the “lecture thoughts” checkpoint question here!</a:t>
            </a:r>
          </a:p>
          <a:p>
            <a:pPr marL="0" indent="0">
              <a:buNone/>
            </a:pPr>
            <a:endParaRPr lang="en-US" sz="2800" dirty="0"/>
          </a:p>
          <a:p>
            <a:pPr marL="0" indent="0">
              <a:buNone/>
            </a:pPr>
            <a:r>
              <a:rPr lang="en-US" sz="2000" dirty="0" smtClean="0"/>
              <a:t>Add slides that answer specific student comments as needed.  </a:t>
            </a:r>
            <a:endParaRPr lang="en-US" sz="2000" dirty="0"/>
          </a:p>
        </p:txBody>
      </p:sp>
    </p:spTree>
    <p:extLst>
      <p:ext uri="{BB962C8B-B14F-4D97-AF65-F5344CB8AC3E}">
        <p14:creationId xmlns:p14="http://schemas.microsoft.com/office/powerpoint/2010/main" val="26945628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lets do After Collision</a:t>
            </a:r>
            <a:endParaRPr lang="en-US" dirty="0"/>
          </a:p>
        </p:txBody>
      </p:sp>
      <p:sp>
        <p:nvSpPr>
          <p:cNvPr id="3" name="Content Placeholder 2"/>
          <p:cNvSpPr>
            <a:spLocks noGrp="1"/>
          </p:cNvSpPr>
          <p:nvPr>
            <p:ph idx="1"/>
          </p:nvPr>
        </p:nvSpPr>
        <p:spPr/>
        <p:txBody>
          <a:bodyPr/>
          <a:lstStyle/>
          <a:p>
            <a:r>
              <a:rPr lang="en-US" dirty="0" smtClean="0"/>
              <a:t>The velocity of the center of mass after the collision is:</a:t>
            </a:r>
          </a:p>
          <a:p>
            <a:pPr lvl="1"/>
            <a:endParaRPr lang="en-US" dirty="0" smtClean="0"/>
          </a:p>
          <a:p>
            <a:pPr lvl="1"/>
            <a:r>
              <a:rPr lang="en-US" dirty="0" smtClean="0"/>
              <a:t>1/15 v</a:t>
            </a:r>
          </a:p>
          <a:p>
            <a:pPr lvl="1"/>
            <a:r>
              <a:rPr lang="en-US" dirty="0" smtClean="0"/>
              <a:t>1/5 v</a:t>
            </a:r>
          </a:p>
          <a:p>
            <a:pPr lvl="1"/>
            <a:r>
              <a:rPr lang="en-US" dirty="0" smtClean="0"/>
              <a:t>1/3 v</a:t>
            </a:r>
          </a:p>
          <a:p>
            <a:pPr lvl="1"/>
            <a:r>
              <a:rPr lang="en-US" dirty="0" smtClean="0"/>
              <a:t>1/2 v</a:t>
            </a:r>
          </a:p>
          <a:p>
            <a:pPr lvl="1"/>
            <a:r>
              <a:rPr lang="en-US" dirty="0" smtClean="0"/>
              <a:t>0 v</a:t>
            </a:r>
          </a:p>
          <a:p>
            <a:pPr lvl="1"/>
            <a:endParaRPr lang="en-US" dirty="0"/>
          </a:p>
        </p:txBody>
      </p:sp>
    </p:spTree>
    <p:extLst>
      <p:ext uri="{BB962C8B-B14F-4D97-AF65-F5344CB8AC3E}">
        <p14:creationId xmlns:p14="http://schemas.microsoft.com/office/powerpoint/2010/main" val="4232384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it</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237369326"/>
              </p:ext>
            </p:extLst>
          </p:nvPr>
        </p:nvGraphicFramePr>
        <p:xfrm>
          <a:off x="293461" y="1988470"/>
          <a:ext cx="4408095" cy="1280985"/>
        </p:xfrm>
        <a:graphic>
          <a:graphicData uri="http://schemas.openxmlformats.org/presentationml/2006/ole">
            <mc:AlternateContent xmlns:mc="http://schemas.openxmlformats.org/markup-compatibility/2006">
              <mc:Choice xmlns:v="urn:schemas-microsoft-com:vml" Requires="v">
                <p:oleObj spid="_x0000_s21513" name="Equation" r:id="rId3" imgW="1485900" imgH="431800" progId="Equation.3">
                  <p:embed/>
                </p:oleObj>
              </mc:Choice>
              <mc:Fallback>
                <p:oleObj name="Equation" r:id="rId3" imgW="1485900" imgH="431800" progId="Equation.3">
                  <p:embed/>
                  <p:pic>
                    <p:nvPicPr>
                      <p:cNvPr id="0" name=""/>
                      <p:cNvPicPr/>
                      <p:nvPr/>
                    </p:nvPicPr>
                    <p:blipFill>
                      <a:blip r:embed="rId4"/>
                      <a:stretch>
                        <a:fillRect/>
                      </a:stretch>
                    </p:blipFill>
                    <p:spPr>
                      <a:xfrm>
                        <a:off x="293461" y="1988470"/>
                        <a:ext cx="4408095" cy="1280985"/>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52562190"/>
              </p:ext>
            </p:extLst>
          </p:nvPr>
        </p:nvGraphicFramePr>
        <p:xfrm>
          <a:off x="6407701" y="4403034"/>
          <a:ext cx="1578625" cy="1812495"/>
        </p:xfrm>
        <a:graphic>
          <a:graphicData uri="http://schemas.openxmlformats.org/presentationml/2006/ole">
            <mc:AlternateContent xmlns:mc="http://schemas.openxmlformats.org/markup-compatibility/2006">
              <mc:Choice xmlns:v="urn:schemas-microsoft-com:vml" Requires="v">
                <p:oleObj spid="_x0000_s21514" name="Equation" r:id="rId5" imgW="342900" imgH="393700" progId="Equation.3">
                  <p:embed/>
                </p:oleObj>
              </mc:Choice>
              <mc:Fallback>
                <p:oleObj name="Equation" r:id="rId5" imgW="342900" imgH="393700" progId="Equation.3">
                  <p:embed/>
                  <p:pic>
                    <p:nvPicPr>
                      <p:cNvPr id="0" name=""/>
                      <p:cNvPicPr/>
                      <p:nvPr/>
                    </p:nvPicPr>
                    <p:blipFill>
                      <a:blip r:embed="rId6"/>
                      <a:stretch>
                        <a:fillRect/>
                      </a:stretch>
                    </p:blipFill>
                    <p:spPr>
                      <a:xfrm>
                        <a:off x="6407701" y="4403034"/>
                        <a:ext cx="1578625" cy="1812495"/>
                      </a:xfrm>
                      <a:prstGeom prst="rect">
                        <a:avLst/>
                      </a:prstGeom>
                    </p:spPr>
                  </p:pic>
                </p:oleObj>
              </mc:Fallback>
            </mc:AlternateContent>
          </a:graphicData>
        </a:graphic>
      </p:graphicFrame>
      <p:sp>
        <p:nvSpPr>
          <p:cNvPr id="12" name="TextBox 11"/>
          <p:cNvSpPr txBox="1"/>
          <p:nvPr/>
        </p:nvSpPr>
        <p:spPr>
          <a:xfrm>
            <a:off x="229316" y="850817"/>
            <a:ext cx="8678752" cy="1569660"/>
          </a:xfrm>
          <a:prstGeom prst="rect">
            <a:avLst/>
          </a:prstGeom>
          <a:noFill/>
        </p:spPr>
        <p:txBody>
          <a:bodyPr wrap="square" rtlCol="0">
            <a:spAutoFit/>
          </a:bodyPr>
          <a:lstStyle/>
          <a:p>
            <a:r>
              <a:rPr lang="en-US" sz="3200" dirty="0" smtClean="0"/>
              <a:t>After:        </a:t>
            </a:r>
            <a:r>
              <a:rPr lang="en-US" sz="3200" i="1" dirty="0"/>
              <a:t>m</a:t>
            </a:r>
            <a:r>
              <a:rPr lang="en-US" sz="3200" i="1" baseline="-25000" dirty="0"/>
              <a:t>1 </a:t>
            </a:r>
            <a:r>
              <a:rPr lang="en-US" sz="3200" i="1" dirty="0"/>
              <a:t>= 1m       m</a:t>
            </a:r>
            <a:r>
              <a:rPr lang="en-US" sz="3200" i="1" baseline="-25000" dirty="0"/>
              <a:t>2</a:t>
            </a:r>
            <a:r>
              <a:rPr lang="en-US" sz="3200" i="1" dirty="0"/>
              <a:t> = 4m  </a:t>
            </a:r>
            <a:r>
              <a:rPr lang="en-US" sz="3200" i="1" dirty="0">
                <a:sym typeface="Wingdings"/>
              </a:rPr>
              <a:t>	 	</a:t>
            </a:r>
            <a:r>
              <a:rPr lang="en-US" sz="3200" i="1" dirty="0" err="1">
                <a:sym typeface="Wingdings"/>
              </a:rPr>
              <a:t>M</a:t>
            </a:r>
            <a:r>
              <a:rPr lang="en-US" sz="3200" i="1" baseline="-25000" dirty="0" err="1">
                <a:sym typeface="Wingdings"/>
              </a:rPr>
              <a:t>tot</a:t>
            </a:r>
            <a:r>
              <a:rPr lang="en-US" sz="3200" i="1" dirty="0">
                <a:sym typeface="Wingdings"/>
              </a:rPr>
              <a:t> = 5m</a:t>
            </a:r>
            <a:r>
              <a:rPr lang="en-US" sz="3200" i="1" dirty="0"/>
              <a:t>    </a:t>
            </a:r>
          </a:p>
          <a:p>
            <a:r>
              <a:rPr lang="en-US" sz="3200" i="1" dirty="0"/>
              <a:t>					v</a:t>
            </a:r>
            <a:r>
              <a:rPr lang="en-US" sz="3200" i="1" baseline="-25000" dirty="0"/>
              <a:t>1</a:t>
            </a:r>
            <a:r>
              <a:rPr lang="en-US" sz="3200" i="1" dirty="0"/>
              <a:t> = </a:t>
            </a:r>
            <a:r>
              <a:rPr lang="en-US" sz="3200" i="1" dirty="0" smtClean="0"/>
              <a:t>v/3 </a:t>
            </a:r>
            <a:r>
              <a:rPr lang="en-US" sz="3200" i="1" dirty="0"/>
              <a:t>		v</a:t>
            </a:r>
            <a:r>
              <a:rPr lang="en-US" sz="3200" i="1" baseline="-25000" dirty="0"/>
              <a:t>2</a:t>
            </a:r>
            <a:r>
              <a:rPr lang="en-US" sz="3200" i="1" dirty="0"/>
              <a:t> = </a:t>
            </a:r>
            <a:r>
              <a:rPr lang="en-US" sz="3200" i="1" dirty="0" smtClean="0"/>
              <a:t>v/3</a:t>
            </a:r>
            <a:endParaRPr lang="en-US" sz="3200" i="1" dirty="0"/>
          </a:p>
          <a:p>
            <a:endParaRPr lang="en-US" sz="3200" dirty="0" err="1" smtClean="0"/>
          </a:p>
        </p:txBody>
      </p:sp>
      <p:sp>
        <p:nvSpPr>
          <p:cNvPr id="13" name="Rectangle 12"/>
          <p:cNvSpPr/>
          <p:nvPr/>
        </p:nvSpPr>
        <p:spPr>
          <a:xfrm>
            <a:off x="6212966" y="4403034"/>
            <a:ext cx="2096171" cy="1812495"/>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5021043"/>
              </p:ext>
            </p:extLst>
          </p:nvPr>
        </p:nvGraphicFramePr>
        <p:xfrm>
          <a:off x="293460" y="3269454"/>
          <a:ext cx="4408095" cy="1228485"/>
        </p:xfrm>
        <a:graphic>
          <a:graphicData uri="http://schemas.openxmlformats.org/presentationml/2006/ole">
            <mc:AlternateContent xmlns:mc="http://schemas.openxmlformats.org/markup-compatibility/2006">
              <mc:Choice xmlns:v="urn:schemas-microsoft-com:vml" Requires="v">
                <p:oleObj spid="_x0000_s21515" name="Equation" r:id="rId7" imgW="1549400" imgH="431800" progId="Equation.3">
                  <p:embed/>
                </p:oleObj>
              </mc:Choice>
              <mc:Fallback>
                <p:oleObj name="Equation" r:id="rId7" imgW="1549400" imgH="431800" progId="Equation.3">
                  <p:embed/>
                  <p:pic>
                    <p:nvPicPr>
                      <p:cNvPr id="0" name=""/>
                      <p:cNvPicPr/>
                      <p:nvPr/>
                    </p:nvPicPr>
                    <p:blipFill>
                      <a:blip r:embed="rId8"/>
                      <a:stretch>
                        <a:fillRect/>
                      </a:stretch>
                    </p:blipFill>
                    <p:spPr>
                      <a:xfrm>
                        <a:off x="293460" y="3269454"/>
                        <a:ext cx="4408095" cy="122848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29677583"/>
              </p:ext>
            </p:extLst>
          </p:nvPr>
        </p:nvGraphicFramePr>
        <p:xfrm>
          <a:off x="594465" y="4610131"/>
          <a:ext cx="4107090" cy="1515712"/>
        </p:xfrm>
        <a:graphic>
          <a:graphicData uri="http://schemas.openxmlformats.org/presentationml/2006/ole">
            <mc:AlternateContent xmlns:mc="http://schemas.openxmlformats.org/markup-compatibility/2006">
              <mc:Choice xmlns:v="urn:schemas-microsoft-com:vml" Requires="v">
                <p:oleObj spid="_x0000_s21516" name="Equation" r:id="rId9" imgW="1066800" imgH="393700" progId="Equation.3">
                  <p:embed/>
                </p:oleObj>
              </mc:Choice>
              <mc:Fallback>
                <p:oleObj name="Equation" r:id="rId9" imgW="1066800" imgH="393700" progId="Equation.3">
                  <p:embed/>
                  <p:pic>
                    <p:nvPicPr>
                      <p:cNvPr id="0" name=""/>
                      <p:cNvPicPr/>
                      <p:nvPr/>
                    </p:nvPicPr>
                    <p:blipFill>
                      <a:blip r:embed="rId10"/>
                      <a:stretch>
                        <a:fillRect/>
                      </a:stretch>
                    </p:blipFill>
                    <p:spPr>
                      <a:xfrm>
                        <a:off x="594465" y="4610131"/>
                        <a:ext cx="4107090" cy="1515712"/>
                      </a:xfrm>
                      <a:prstGeom prst="rect">
                        <a:avLst/>
                      </a:prstGeom>
                    </p:spPr>
                  </p:pic>
                </p:oleObj>
              </mc:Fallback>
            </mc:AlternateContent>
          </a:graphicData>
        </a:graphic>
      </p:graphicFrame>
      <p:sp>
        <p:nvSpPr>
          <p:cNvPr id="14" name="TextBox 13"/>
          <p:cNvSpPr txBox="1"/>
          <p:nvPr/>
        </p:nvSpPr>
        <p:spPr>
          <a:xfrm>
            <a:off x="5733147" y="3644208"/>
            <a:ext cx="2953653" cy="584776"/>
          </a:xfrm>
          <a:prstGeom prst="rect">
            <a:avLst/>
          </a:prstGeom>
          <a:noFill/>
        </p:spPr>
        <p:txBody>
          <a:bodyPr wrap="none" rtlCol="0">
            <a:spAutoFit/>
          </a:bodyPr>
          <a:lstStyle/>
          <a:p>
            <a:r>
              <a:rPr lang="en-US" sz="3200" dirty="0" smtClean="0"/>
              <a:t>C. </a:t>
            </a:r>
            <a:r>
              <a:rPr lang="en-US" sz="3200" dirty="0" smtClean="0"/>
              <a:t>It is the same!</a:t>
            </a:r>
            <a:endParaRPr lang="en-US" sz="3200" dirty="0" smtClean="0"/>
          </a:p>
        </p:txBody>
      </p:sp>
    </p:spTree>
    <p:extLst>
      <p:ext uri="{BB962C8B-B14F-4D97-AF65-F5344CB8AC3E}">
        <p14:creationId xmlns:p14="http://schemas.microsoft.com/office/powerpoint/2010/main" val="11818818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100" y="1028700"/>
            <a:ext cx="46038"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1050" y="1028700"/>
            <a:ext cx="46038"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l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9407">
            <a:off x="6386513" y="1436688"/>
            <a:ext cx="15621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9" descr="l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9407">
            <a:off x="5243513" y="1436688"/>
            <a:ext cx="15621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0" descr="block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2100" y="2095500"/>
            <a:ext cx="2286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0" descr="block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1638300"/>
            <a:ext cx="2286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Line 5"/>
          <p:cNvSpPr>
            <a:spLocks noChangeShapeType="1"/>
          </p:cNvSpPr>
          <p:nvPr/>
        </p:nvSpPr>
        <p:spPr bwMode="auto">
          <a:xfrm flipH="1">
            <a:off x="3803650" y="2660650"/>
            <a:ext cx="1038225" cy="0"/>
          </a:xfrm>
          <a:prstGeom prst="line">
            <a:avLst/>
          </a:prstGeom>
          <a:noFill/>
          <a:ln w="12700">
            <a:solidFill>
              <a:srgbClr val="C00000"/>
            </a:solidFill>
            <a:prstDash val="lgDash"/>
            <a:round/>
            <a:headEnd/>
            <a:tailEnd/>
          </a:ln>
          <a:effectLst/>
        </p:spPr>
        <p:txBody>
          <a:bodyPr wrap="none" anchor="ctr"/>
          <a:lstStyle/>
          <a:p>
            <a:pPr>
              <a:defRPr/>
            </a:pPr>
            <a:endParaRPr lang="en-US">
              <a:ea typeface="+mn-ea"/>
              <a:cs typeface="+mn-cs"/>
            </a:endParaRPr>
          </a:p>
        </p:txBody>
      </p:sp>
      <p:sp>
        <p:nvSpPr>
          <p:cNvPr id="12" name="Line 9"/>
          <p:cNvSpPr>
            <a:spLocks noChangeShapeType="1"/>
          </p:cNvSpPr>
          <p:nvPr/>
        </p:nvSpPr>
        <p:spPr bwMode="auto">
          <a:xfrm>
            <a:off x="1308100" y="1009650"/>
            <a:ext cx="2692400" cy="0"/>
          </a:xfrm>
          <a:prstGeom prst="line">
            <a:avLst/>
          </a:prstGeom>
          <a:noFill/>
          <a:ln w="76200">
            <a:solidFill>
              <a:srgbClr val="333333"/>
            </a:solidFill>
            <a:round/>
            <a:headEnd/>
            <a:tailEnd/>
          </a:ln>
          <a:effectLst/>
        </p:spPr>
        <p:txBody>
          <a:bodyPr wrap="none" anchor="ctr"/>
          <a:lstStyle/>
          <a:p>
            <a:pPr>
              <a:defRPr/>
            </a:pPr>
            <a:endParaRPr lang="en-US">
              <a:ea typeface="+mn-ea"/>
              <a:cs typeface="+mn-cs"/>
            </a:endParaRPr>
          </a:p>
        </p:txBody>
      </p:sp>
      <p:sp>
        <p:nvSpPr>
          <p:cNvPr id="13" name="Line 11"/>
          <p:cNvSpPr>
            <a:spLocks noChangeShapeType="1"/>
          </p:cNvSpPr>
          <p:nvPr/>
        </p:nvSpPr>
        <p:spPr bwMode="auto">
          <a:xfrm>
            <a:off x="755650" y="2392363"/>
            <a:ext cx="5969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14" name="Line 16"/>
          <p:cNvSpPr>
            <a:spLocks noChangeShapeType="1"/>
          </p:cNvSpPr>
          <p:nvPr/>
        </p:nvSpPr>
        <p:spPr bwMode="auto">
          <a:xfrm>
            <a:off x="4813300" y="1009650"/>
            <a:ext cx="2692400" cy="0"/>
          </a:xfrm>
          <a:prstGeom prst="line">
            <a:avLst/>
          </a:prstGeom>
          <a:noFill/>
          <a:ln w="50800">
            <a:solidFill>
              <a:srgbClr val="333333"/>
            </a:solidFill>
            <a:round/>
            <a:headEnd/>
            <a:tailEnd/>
          </a:ln>
          <a:effectLst/>
        </p:spPr>
        <p:txBody>
          <a:bodyPr wrap="none" anchor="ctr"/>
          <a:lstStyle/>
          <a:p>
            <a:pPr>
              <a:defRPr/>
            </a:pPr>
            <a:endParaRPr lang="en-US">
              <a:ea typeface="+mn-ea"/>
              <a:cs typeface="+mn-cs"/>
            </a:endParaRPr>
          </a:p>
        </p:txBody>
      </p:sp>
      <p:sp>
        <p:nvSpPr>
          <p:cNvPr id="15" name="Line 17"/>
          <p:cNvSpPr>
            <a:spLocks noChangeShapeType="1"/>
          </p:cNvSpPr>
          <p:nvPr/>
        </p:nvSpPr>
        <p:spPr bwMode="auto">
          <a:xfrm>
            <a:off x="4737100" y="1009650"/>
            <a:ext cx="2692400" cy="0"/>
          </a:xfrm>
          <a:prstGeom prst="line">
            <a:avLst/>
          </a:prstGeom>
          <a:noFill/>
          <a:ln w="76200">
            <a:solidFill>
              <a:srgbClr val="333333"/>
            </a:solidFill>
            <a:round/>
            <a:headEnd/>
            <a:tailEnd/>
          </a:ln>
          <a:effectLst/>
        </p:spPr>
        <p:txBody>
          <a:bodyPr wrap="none" anchor="ctr"/>
          <a:lstStyle/>
          <a:p>
            <a:pPr>
              <a:defRPr/>
            </a:pPr>
            <a:endParaRPr lang="en-US">
              <a:ea typeface="+mn-ea"/>
              <a:cs typeface="+mn-cs"/>
            </a:endParaRPr>
          </a:p>
        </p:txBody>
      </p:sp>
      <p:sp>
        <p:nvSpPr>
          <p:cNvPr id="16" name="Line 21"/>
          <p:cNvSpPr>
            <a:spLocks noChangeShapeType="1"/>
          </p:cNvSpPr>
          <p:nvPr/>
        </p:nvSpPr>
        <p:spPr bwMode="auto">
          <a:xfrm>
            <a:off x="4764088" y="2238375"/>
            <a:ext cx="0" cy="444500"/>
          </a:xfrm>
          <a:prstGeom prst="line">
            <a:avLst/>
          </a:prstGeom>
          <a:noFill/>
          <a:ln w="28575">
            <a:solidFill>
              <a:schemeClr val="tx2"/>
            </a:solidFill>
            <a:round/>
            <a:headEnd type="triangle" w="med" len="med"/>
            <a:tailEnd type="triangle" w="med" len="med"/>
          </a:ln>
          <a:effectLst/>
        </p:spPr>
        <p:txBody>
          <a:bodyPr wrap="none" anchor="ctr"/>
          <a:lstStyle/>
          <a:p>
            <a:pPr>
              <a:defRPr/>
            </a:pPr>
            <a:endParaRPr lang="en-US">
              <a:ea typeface="+mn-ea"/>
              <a:cs typeface="+mn-cs"/>
            </a:endParaRPr>
          </a:p>
        </p:txBody>
      </p:sp>
      <p:sp>
        <p:nvSpPr>
          <p:cNvPr id="17" name="Rectangle 22"/>
          <p:cNvSpPr>
            <a:spLocks noChangeArrowheads="1"/>
          </p:cNvSpPr>
          <p:nvPr/>
        </p:nvSpPr>
        <p:spPr bwMode="auto">
          <a:xfrm>
            <a:off x="4725988" y="2238375"/>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H</a:t>
            </a:r>
          </a:p>
        </p:txBody>
      </p:sp>
      <p:sp>
        <p:nvSpPr>
          <p:cNvPr id="18" name="Rectangle 27"/>
          <p:cNvSpPr>
            <a:spLocks noChangeArrowheads="1"/>
          </p:cNvSpPr>
          <p:nvPr/>
        </p:nvSpPr>
        <p:spPr bwMode="auto">
          <a:xfrm>
            <a:off x="304800" y="1905000"/>
            <a:ext cx="404813"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sp>
        <p:nvSpPr>
          <p:cNvPr id="19" name="Rectangle 28"/>
          <p:cNvSpPr>
            <a:spLocks noChangeArrowheads="1"/>
          </p:cNvSpPr>
          <p:nvPr/>
        </p:nvSpPr>
        <p:spPr bwMode="auto">
          <a:xfrm>
            <a:off x="2459038" y="2162175"/>
            <a:ext cx="4397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sp>
        <p:nvSpPr>
          <p:cNvPr id="20" name="Rectangle 29"/>
          <p:cNvSpPr>
            <a:spLocks noChangeArrowheads="1"/>
          </p:cNvSpPr>
          <p:nvPr/>
        </p:nvSpPr>
        <p:spPr bwMode="auto">
          <a:xfrm>
            <a:off x="423863" y="3467100"/>
            <a:ext cx="8180387" cy="1260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nSpc>
                <a:spcPct val="90000"/>
              </a:lnSpc>
              <a:spcBef>
                <a:spcPct val="30000"/>
              </a:spcBef>
              <a:buClr>
                <a:schemeClr val="accent1"/>
              </a:buClr>
              <a:buSzPct val="75000"/>
              <a:buFont typeface="Monotype Sorts" charset="0"/>
              <a:buNone/>
            </a:pPr>
            <a:r>
              <a:rPr lang="en-US" sz="2800" dirty="0">
                <a:effectLst/>
                <a:latin typeface="Calibri" charset="0"/>
              </a:rPr>
              <a:t>A projectile of mass </a:t>
            </a:r>
            <a:r>
              <a:rPr lang="en-US" sz="2800" i="1" dirty="0">
                <a:effectLst/>
                <a:latin typeface="Times New Roman" charset="0"/>
                <a:cs typeface="Times New Roman" charset="0"/>
              </a:rPr>
              <a:t>m</a:t>
            </a:r>
            <a:r>
              <a:rPr lang="en-US" sz="2800" dirty="0">
                <a:effectLst/>
                <a:latin typeface="Calibri" charset="0"/>
              </a:rPr>
              <a:t> moving horizontally with speed </a:t>
            </a:r>
            <a:r>
              <a:rPr lang="en-US" sz="2800" i="1" dirty="0">
                <a:effectLst/>
                <a:latin typeface="Times New Roman" charset="0"/>
                <a:cs typeface="Times New Roman" charset="0"/>
              </a:rPr>
              <a:t>v</a:t>
            </a:r>
            <a:r>
              <a:rPr lang="en-US" sz="2800" dirty="0">
                <a:effectLst/>
                <a:latin typeface="Calibri" charset="0"/>
              </a:rPr>
              <a:t> strikes a stationary mass </a:t>
            </a:r>
            <a:r>
              <a:rPr lang="en-US" sz="2800" i="1" dirty="0">
                <a:effectLst/>
                <a:latin typeface="Times New Roman" charset="0"/>
                <a:cs typeface="Times New Roman" charset="0"/>
              </a:rPr>
              <a:t>M</a:t>
            </a:r>
            <a:r>
              <a:rPr lang="en-US" sz="2800" dirty="0">
                <a:effectLst/>
                <a:latin typeface="Calibri" charset="0"/>
              </a:rPr>
              <a:t> suspended by strings of length </a:t>
            </a:r>
            <a:r>
              <a:rPr lang="en-US" sz="2800" i="1" dirty="0">
                <a:effectLst/>
                <a:latin typeface="Times New Roman" charset="0"/>
                <a:cs typeface="Times New Roman" charset="0"/>
              </a:rPr>
              <a:t>L</a:t>
            </a:r>
            <a:r>
              <a:rPr lang="en-US" sz="2800" dirty="0">
                <a:effectLst/>
                <a:latin typeface="Calibri" charset="0"/>
              </a:rPr>
              <a:t>.  Subsequently, </a:t>
            </a:r>
            <a:r>
              <a:rPr lang="en-US" sz="2800" i="1" dirty="0">
                <a:effectLst/>
                <a:latin typeface="Times New Roman" charset="0"/>
                <a:cs typeface="Times New Roman" charset="0"/>
              </a:rPr>
              <a:t>m</a:t>
            </a:r>
            <a:r>
              <a:rPr lang="en-US" sz="2800" dirty="0">
                <a:effectLst/>
                <a:latin typeface="Times New Roman" charset="0"/>
                <a:cs typeface="Times New Roman" charset="0"/>
              </a:rPr>
              <a:t> </a:t>
            </a:r>
            <a:r>
              <a:rPr lang="en-US" sz="2800" i="1" dirty="0">
                <a:effectLst/>
                <a:latin typeface="Times New Roman" charset="0"/>
                <a:cs typeface="Times New Roman" charset="0"/>
              </a:rPr>
              <a:t>+</a:t>
            </a:r>
            <a:r>
              <a:rPr lang="en-US" sz="2800" dirty="0">
                <a:effectLst/>
                <a:latin typeface="Times New Roman" charset="0"/>
                <a:cs typeface="Times New Roman" charset="0"/>
              </a:rPr>
              <a:t> </a:t>
            </a:r>
            <a:r>
              <a:rPr lang="en-US" sz="2800" i="1" dirty="0">
                <a:effectLst/>
                <a:latin typeface="Times New Roman" charset="0"/>
                <a:cs typeface="Times New Roman" charset="0"/>
              </a:rPr>
              <a:t>M</a:t>
            </a:r>
            <a:r>
              <a:rPr lang="en-US" sz="2800" dirty="0">
                <a:effectLst/>
                <a:latin typeface="Times New Roman" charset="0"/>
                <a:cs typeface="Times New Roman" charset="0"/>
              </a:rPr>
              <a:t> </a:t>
            </a:r>
            <a:r>
              <a:rPr lang="en-US" sz="2800" dirty="0">
                <a:effectLst/>
                <a:latin typeface="Calibri" charset="0"/>
              </a:rPr>
              <a:t>rise to a height of </a:t>
            </a:r>
            <a:r>
              <a:rPr lang="en-US" sz="2800" i="1" dirty="0">
                <a:effectLst/>
                <a:latin typeface="Times New Roman" charset="0"/>
                <a:cs typeface="Times New Roman" charset="0"/>
              </a:rPr>
              <a:t>H</a:t>
            </a:r>
            <a:r>
              <a:rPr lang="en-US" sz="2800" dirty="0">
                <a:effectLst/>
                <a:latin typeface="Calibri" charset="0"/>
              </a:rPr>
              <a:t>.  </a:t>
            </a:r>
          </a:p>
        </p:txBody>
      </p:sp>
      <p:sp>
        <p:nvSpPr>
          <p:cNvPr id="22" name="Rectangle 32"/>
          <p:cNvSpPr>
            <a:spLocks noChangeArrowheads="1"/>
          </p:cNvSpPr>
          <p:nvPr/>
        </p:nvSpPr>
        <p:spPr bwMode="auto">
          <a:xfrm>
            <a:off x="896938" y="1974850"/>
            <a:ext cx="31908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p>
        </p:txBody>
      </p:sp>
      <p:sp>
        <p:nvSpPr>
          <p:cNvPr id="23" name="Line 39"/>
          <p:cNvSpPr>
            <a:spLocks noChangeShapeType="1"/>
          </p:cNvSpPr>
          <p:nvPr/>
        </p:nvSpPr>
        <p:spPr bwMode="auto">
          <a:xfrm flipH="1">
            <a:off x="4687888" y="2238375"/>
            <a:ext cx="1038225" cy="0"/>
          </a:xfrm>
          <a:prstGeom prst="line">
            <a:avLst/>
          </a:prstGeom>
          <a:noFill/>
          <a:ln w="12700">
            <a:solidFill>
              <a:srgbClr val="C00000"/>
            </a:solidFill>
            <a:prstDash val="lgDash"/>
            <a:round/>
            <a:headEnd/>
            <a:tailEnd/>
          </a:ln>
          <a:effectLst/>
        </p:spPr>
        <p:txBody>
          <a:bodyPr wrap="none" anchor="ctr"/>
          <a:lstStyle/>
          <a:p>
            <a:pPr>
              <a:defRPr/>
            </a:pPr>
            <a:endParaRPr lang="en-US">
              <a:ea typeface="+mn-ea"/>
              <a:cs typeface="+mn-cs"/>
            </a:endParaRPr>
          </a:p>
        </p:txBody>
      </p:sp>
      <p:sp>
        <p:nvSpPr>
          <p:cNvPr id="24" name="Arc 40"/>
          <p:cNvSpPr>
            <a:spLocks/>
          </p:cNvSpPr>
          <p:nvPr/>
        </p:nvSpPr>
        <p:spPr bwMode="auto">
          <a:xfrm flipV="1">
            <a:off x="4918075" y="971550"/>
            <a:ext cx="565150" cy="614363"/>
          </a:xfrm>
          <a:custGeom>
            <a:avLst/>
            <a:gdLst>
              <a:gd name="G0" fmla="+- 0 0 0"/>
              <a:gd name="G1" fmla="+- 21600 0 0"/>
              <a:gd name="G2" fmla="+- 21600 0 0"/>
              <a:gd name="T0" fmla="*/ 0 w 18707"/>
              <a:gd name="T1" fmla="*/ 0 h 21600"/>
              <a:gd name="T2" fmla="*/ 18707 w 18707"/>
              <a:gd name="T3" fmla="*/ 10802 h 21600"/>
              <a:gd name="T4" fmla="*/ 0 w 18707"/>
              <a:gd name="T5" fmla="*/ 21600 h 21600"/>
            </a:gdLst>
            <a:ahLst/>
            <a:cxnLst>
              <a:cxn ang="0">
                <a:pos x="T0" y="T1"/>
              </a:cxn>
              <a:cxn ang="0">
                <a:pos x="T2" y="T3"/>
              </a:cxn>
              <a:cxn ang="0">
                <a:pos x="T4" y="T5"/>
              </a:cxn>
            </a:cxnLst>
            <a:rect l="0" t="0" r="r" b="b"/>
            <a:pathLst>
              <a:path w="18707" h="21600" fill="none" extrusionOk="0">
                <a:moveTo>
                  <a:pt x="-1" y="0"/>
                </a:moveTo>
                <a:cubicBezTo>
                  <a:pt x="7717" y="0"/>
                  <a:pt x="14849" y="4117"/>
                  <a:pt x="18707" y="10801"/>
                </a:cubicBezTo>
              </a:path>
              <a:path w="18707" h="21600" stroke="0" extrusionOk="0">
                <a:moveTo>
                  <a:pt x="-1" y="0"/>
                </a:moveTo>
                <a:cubicBezTo>
                  <a:pt x="7717" y="0"/>
                  <a:pt x="14849" y="4117"/>
                  <a:pt x="18707" y="10801"/>
                </a:cubicBezTo>
                <a:lnTo>
                  <a:pt x="0" y="21600"/>
                </a:lnTo>
                <a:close/>
              </a:path>
            </a:pathLst>
          </a:custGeom>
          <a:noFill/>
          <a:ln w="28575">
            <a:solidFill>
              <a:schemeClr val="tx2"/>
            </a:solidFill>
            <a:prstDash val="sysDot"/>
            <a:round/>
            <a:headEnd/>
            <a:tailEnd type="triangle" w="med" len="med"/>
          </a:ln>
          <a:effectLst/>
        </p:spPr>
        <p:txBody>
          <a:bodyPr anchor="ctr">
            <a:spAutoFit/>
          </a:bodyPr>
          <a:lstStyle/>
          <a:p>
            <a:pPr>
              <a:defRPr/>
            </a:pPr>
            <a:endParaRPr lang="en-US">
              <a:ea typeface="+mn-ea"/>
              <a:cs typeface="+mn-cs"/>
            </a:endParaRPr>
          </a:p>
        </p:txBody>
      </p:sp>
      <p:pic>
        <p:nvPicPr>
          <p:cNvPr id="25" name="Picture 25" descr="bal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050" y="2266950"/>
            <a:ext cx="2397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bal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0225" y="1790700"/>
            <a:ext cx="1254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itle 40"/>
          <p:cNvSpPr>
            <a:spLocks noGrp="1"/>
          </p:cNvSpPr>
          <p:nvPr>
            <p:ph type="title" idx="4294967295"/>
          </p:nvPr>
        </p:nvSpPr>
        <p:spPr>
          <a:xfrm>
            <a:off x="457200" y="95810"/>
            <a:ext cx="8229600" cy="455780"/>
          </a:xfrm>
        </p:spPr>
        <p:txBody>
          <a:bodyPr/>
          <a:lstStyle/>
          <a:p>
            <a:r>
              <a:rPr lang="en-US"/>
              <a:t>Ballistic Pendulum</a:t>
            </a:r>
          </a:p>
        </p:txBody>
      </p:sp>
    </p:spTree>
    <p:extLst>
      <p:ext uri="{BB962C8B-B14F-4D97-AF65-F5344CB8AC3E}">
        <p14:creationId xmlns:p14="http://schemas.microsoft.com/office/powerpoint/2010/main" val="425466581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9"/>
          <p:cNvSpPr txBox="1">
            <a:spLocks noChangeArrowheads="1"/>
          </p:cNvSpPr>
          <p:nvPr/>
        </p:nvSpPr>
        <p:spPr bwMode="auto">
          <a:xfrm>
            <a:off x="347663" y="3649663"/>
            <a:ext cx="6735762" cy="2308225"/>
          </a:xfrm>
          <a:prstGeom prst="rect">
            <a:avLst/>
          </a:prstGeom>
          <a:noFill/>
          <a:ln w="19050" algn="ctr">
            <a:noFill/>
            <a:miter lim="800000"/>
            <a:headEnd/>
            <a:tailEnd/>
          </a:ln>
          <a:effectLst/>
        </p:spPr>
        <p:txBody>
          <a:bodyPr wrap="none">
            <a:spAutoFit/>
          </a:bodyPr>
          <a:lstStyle>
            <a:lvl1pPr>
              <a:defRPr sz="2400">
                <a:solidFill>
                  <a:schemeClr val="bg1"/>
                </a:solidFill>
                <a:latin typeface="Arial" charset="0"/>
                <a:ea typeface="ＭＳ Ｐゴシック" charset="0"/>
                <a:cs typeface="Arial" charset="0"/>
              </a:defRPr>
            </a:lvl1pPr>
            <a:lvl2pPr marL="742950" indent="-285750">
              <a:defRPr sz="2400">
                <a:solidFill>
                  <a:schemeClr val="bg1"/>
                </a:solidFill>
                <a:latin typeface="Arial" charset="0"/>
                <a:ea typeface="Arial" charset="0"/>
                <a:cs typeface="Arial" charset="0"/>
              </a:defRPr>
            </a:lvl2pPr>
            <a:lvl3pPr marL="1143000" indent="-228600">
              <a:defRPr sz="2400">
                <a:solidFill>
                  <a:schemeClr val="bg1"/>
                </a:solidFill>
                <a:latin typeface="Arial" charset="0"/>
                <a:ea typeface="Arial" charset="0"/>
                <a:cs typeface="Arial" charset="0"/>
              </a:defRPr>
            </a:lvl3pPr>
            <a:lvl4pPr marL="1600200" indent="-228600">
              <a:defRPr sz="2400">
                <a:solidFill>
                  <a:schemeClr val="bg1"/>
                </a:solidFill>
                <a:latin typeface="Arial" charset="0"/>
                <a:ea typeface="Arial" charset="0"/>
                <a:cs typeface="Arial" charset="0"/>
              </a:defRPr>
            </a:lvl4pPr>
            <a:lvl5pPr marL="2057400" indent="-228600">
              <a:defRPr sz="2400">
                <a:solidFill>
                  <a:schemeClr val="bg1"/>
                </a:solidFill>
                <a:latin typeface="Arial" charset="0"/>
                <a:ea typeface="Arial" charset="0"/>
                <a:cs typeface="Arial" charset="0"/>
              </a:defRPr>
            </a:lvl5pPr>
            <a:lvl6pPr marL="2514600" indent="-228600" eaLnBrk="0" fontAlgn="base" hangingPunct="0">
              <a:spcBef>
                <a:spcPct val="0"/>
              </a:spcBef>
              <a:spcAft>
                <a:spcPct val="0"/>
              </a:spcAft>
              <a:defRPr sz="2400">
                <a:solidFill>
                  <a:schemeClr val="bg1"/>
                </a:solidFill>
                <a:latin typeface="Arial" charset="0"/>
                <a:ea typeface="Arial" charset="0"/>
                <a:cs typeface="Arial" charset="0"/>
              </a:defRPr>
            </a:lvl6pPr>
            <a:lvl7pPr marL="2971800" indent="-228600" eaLnBrk="0" fontAlgn="base" hangingPunct="0">
              <a:spcBef>
                <a:spcPct val="0"/>
              </a:spcBef>
              <a:spcAft>
                <a:spcPct val="0"/>
              </a:spcAft>
              <a:defRPr sz="2400">
                <a:solidFill>
                  <a:schemeClr val="bg1"/>
                </a:solidFill>
                <a:latin typeface="Arial" charset="0"/>
                <a:ea typeface="Arial" charset="0"/>
                <a:cs typeface="Arial" charset="0"/>
              </a:defRPr>
            </a:lvl7pPr>
            <a:lvl8pPr marL="3429000" indent="-228600" eaLnBrk="0" fontAlgn="base" hangingPunct="0">
              <a:spcBef>
                <a:spcPct val="0"/>
              </a:spcBef>
              <a:spcAft>
                <a:spcPct val="0"/>
              </a:spcAft>
              <a:defRPr sz="2400">
                <a:solidFill>
                  <a:schemeClr val="bg1"/>
                </a:solidFill>
                <a:latin typeface="Arial" charset="0"/>
                <a:ea typeface="Arial" charset="0"/>
                <a:cs typeface="Arial" charset="0"/>
              </a:defRPr>
            </a:lvl8pPr>
            <a:lvl9pPr marL="3886200" indent="-228600" eaLnBrk="0" fontAlgn="base" hangingPunct="0">
              <a:spcBef>
                <a:spcPct val="0"/>
              </a:spcBef>
              <a:spcAft>
                <a:spcPct val="0"/>
              </a:spcAft>
              <a:defRPr sz="2400">
                <a:solidFill>
                  <a:schemeClr val="bg1"/>
                </a:solidFill>
                <a:latin typeface="Arial" charset="0"/>
                <a:ea typeface="Arial" charset="0"/>
                <a:cs typeface="Arial" charset="0"/>
              </a:defRPr>
            </a:lvl9pPr>
          </a:lstStyle>
          <a:p>
            <a:r>
              <a:rPr lang="en-US">
                <a:solidFill>
                  <a:schemeClr val="tx2"/>
                </a:solidFill>
                <a:effectLst/>
                <a:latin typeface="Calibri" charset="0"/>
              </a:rPr>
              <a:t>Which quantities are conserved </a:t>
            </a:r>
            <a:r>
              <a:rPr lang="en-US">
                <a:solidFill>
                  <a:srgbClr val="2D6F9E"/>
                </a:solidFill>
                <a:effectLst/>
                <a:latin typeface="Calibri" charset="0"/>
              </a:rPr>
              <a:t>before</a:t>
            </a:r>
            <a:r>
              <a:rPr lang="en-US">
                <a:solidFill>
                  <a:schemeClr val="tx2"/>
                </a:solidFill>
                <a:effectLst/>
                <a:latin typeface="Calibri" charset="0"/>
              </a:rPr>
              <a:t> the collision?</a:t>
            </a:r>
          </a:p>
          <a:p>
            <a:endParaRPr lang="en-US">
              <a:solidFill>
                <a:schemeClr val="tx2"/>
              </a:solidFill>
              <a:effectLst/>
              <a:latin typeface="Calibri" charset="0"/>
            </a:endParaRPr>
          </a:p>
          <a:p>
            <a:r>
              <a:rPr lang="en-US">
                <a:solidFill>
                  <a:srgbClr val="2D6F9E"/>
                </a:solidFill>
                <a:effectLst/>
                <a:latin typeface="Calibri" charset="0"/>
              </a:rPr>
              <a:t>A) </a:t>
            </a:r>
            <a:r>
              <a:rPr lang="en-US">
                <a:solidFill>
                  <a:schemeClr val="tx2"/>
                </a:solidFill>
                <a:effectLst/>
                <a:latin typeface="Calibri" charset="0"/>
              </a:rPr>
              <a:t>momentum </a:t>
            </a:r>
            <a:br>
              <a:rPr lang="en-US">
                <a:solidFill>
                  <a:schemeClr val="tx2"/>
                </a:solidFill>
                <a:effectLst/>
                <a:latin typeface="Calibri" charset="0"/>
              </a:rPr>
            </a:br>
            <a:r>
              <a:rPr lang="en-US">
                <a:solidFill>
                  <a:srgbClr val="2D6F9E"/>
                </a:solidFill>
                <a:effectLst/>
                <a:latin typeface="Calibri" charset="0"/>
              </a:rPr>
              <a:t>B) </a:t>
            </a:r>
            <a:r>
              <a:rPr lang="en-US">
                <a:solidFill>
                  <a:schemeClr val="tx2"/>
                </a:solidFill>
                <a:effectLst/>
                <a:latin typeface="Calibri" charset="0"/>
              </a:rPr>
              <a:t>mechanical energy</a:t>
            </a:r>
            <a:br>
              <a:rPr lang="en-US">
                <a:solidFill>
                  <a:schemeClr val="tx2"/>
                </a:solidFill>
                <a:effectLst/>
                <a:latin typeface="Calibri" charset="0"/>
              </a:rPr>
            </a:br>
            <a:r>
              <a:rPr lang="en-US">
                <a:solidFill>
                  <a:srgbClr val="2D6F9E"/>
                </a:solidFill>
                <a:effectLst/>
                <a:latin typeface="Calibri" charset="0"/>
              </a:rPr>
              <a:t>C) </a:t>
            </a:r>
            <a:r>
              <a:rPr lang="en-US">
                <a:solidFill>
                  <a:schemeClr val="tx2"/>
                </a:solidFill>
                <a:effectLst/>
                <a:latin typeface="Calibri" charset="0"/>
              </a:rPr>
              <a:t>both momentum and mechanical energy</a:t>
            </a:r>
            <a:r>
              <a:rPr lang="en-US">
                <a:solidFill>
                  <a:srgbClr val="FFFF00"/>
                </a:solidFill>
                <a:effectLst>
                  <a:outerShdw blurRad="38100" dist="38100" dir="2700000" algn="tl">
                    <a:srgbClr val="DDDDDD"/>
                  </a:outerShdw>
                </a:effectLst>
              </a:rPr>
              <a:t/>
            </a:r>
            <a:br>
              <a:rPr lang="en-US">
                <a:solidFill>
                  <a:srgbClr val="FFFF00"/>
                </a:solidFill>
                <a:effectLst>
                  <a:outerShdw blurRad="38100" dist="38100" dir="2700000" algn="tl">
                    <a:srgbClr val="DDDDDD"/>
                  </a:outerShdw>
                </a:effectLst>
              </a:rPr>
            </a:br>
            <a:endParaRPr lang="en-US">
              <a:solidFill>
                <a:srgbClr val="FFFF00"/>
              </a:solidFill>
              <a:effectLst>
                <a:outerShdw blurRad="38100" dist="38100" dir="2700000" algn="tl">
                  <a:srgbClr val="DDDDDD"/>
                </a:outerShdw>
              </a:effectLst>
            </a:endParaRPr>
          </a:p>
        </p:txBody>
      </p:sp>
      <p:pic>
        <p:nvPicPr>
          <p:cNvPr id="5"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4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38"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3"/>
          <p:cNvSpPr>
            <a:spLocks noChangeShapeType="1"/>
          </p:cNvSpPr>
          <p:nvPr/>
        </p:nvSpPr>
        <p:spPr bwMode="auto">
          <a:xfrm>
            <a:off x="515938" y="2662238"/>
            <a:ext cx="5969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9" name="Rectangle 4"/>
          <p:cNvSpPr>
            <a:spLocks noChangeArrowheads="1"/>
          </p:cNvSpPr>
          <p:nvPr/>
        </p:nvSpPr>
        <p:spPr bwMode="auto">
          <a:xfrm>
            <a:off x="115888" y="2181225"/>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grpSp>
        <p:nvGrpSpPr>
          <p:cNvPr id="10" name="Group 5"/>
          <p:cNvGrpSpPr>
            <a:grpSpLocks/>
          </p:cNvGrpSpPr>
          <p:nvPr/>
        </p:nvGrpSpPr>
        <p:grpSpPr bwMode="auto">
          <a:xfrm>
            <a:off x="1028700" y="1514475"/>
            <a:ext cx="2222500" cy="1374775"/>
            <a:chOff x="824" y="636"/>
            <a:chExt cx="1696" cy="1048"/>
          </a:xfrm>
        </p:grpSpPr>
        <p:sp>
          <p:nvSpPr>
            <p:cNvPr id="11"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12" name="Rectangle 10"/>
            <p:cNvSpPr>
              <a:spLocks noChangeArrowheads="1"/>
            </p:cNvSpPr>
            <p:nvPr/>
          </p:nvSpPr>
          <p:spPr bwMode="auto">
            <a:xfrm>
              <a:off x="1548" y="1362"/>
              <a:ext cx="335" cy="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grpSp>
      <p:sp>
        <p:nvSpPr>
          <p:cNvPr id="13" name="Rectangle 11"/>
          <p:cNvSpPr>
            <a:spLocks noChangeArrowheads="1"/>
          </p:cNvSpPr>
          <p:nvPr/>
        </p:nvSpPr>
        <p:spPr bwMode="auto">
          <a:xfrm>
            <a:off x="657225" y="2244725"/>
            <a:ext cx="319088"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p>
        </p:txBody>
      </p:sp>
      <p:sp>
        <p:nvSpPr>
          <p:cNvPr id="14" name="Line 12"/>
          <p:cNvSpPr>
            <a:spLocks noChangeShapeType="1"/>
          </p:cNvSpPr>
          <p:nvPr/>
        </p:nvSpPr>
        <p:spPr bwMode="auto">
          <a:xfrm>
            <a:off x="4648200" y="2314575"/>
            <a:ext cx="3683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15" name="Rectangle 13"/>
          <p:cNvSpPr>
            <a:spLocks noChangeArrowheads="1"/>
          </p:cNvSpPr>
          <p:nvPr/>
        </p:nvSpPr>
        <p:spPr bwMode="auto">
          <a:xfrm>
            <a:off x="4610100" y="1854200"/>
            <a:ext cx="366713"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p>
        </p:txBody>
      </p:sp>
      <p:sp>
        <p:nvSpPr>
          <p:cNvPr id="16" name="Line 14"/>
          <p:cNvSpPr>
            <a:spLocks noChangeShapeType="1"/>
          </p:cNvSpPr>
          <p:nvPr/>
        </p:nvSpPr>
        <p:spPr bwMode="auto">
          <a:xfrm>
            <a:off x="7335838" y="2508250"/>
            <a:ext cx="0" cy="444500"/>
          </a:xfrm>
          <a:prstGeom prst="line">
            <a:avLst/>
          </a:prstGeom>
          <a:noFill/>
          <a:ln w="28575">
            <a:solidFill>
              <a:schemeClr val="tx2"/>
            </a:solidFill>
            <a:round/>
            <a:headEnd type="triangle" w="med" len="med"/>
            <a:tailEnd type="triangle" w="med" len="med"/>
          </a:ln>
          <a:effectLst/>
        </p:spPr>
        <p:txBody>
          <a:bodyPr wrap="none" anchor="ctr"/>
          <a:lstStyle/>
          <a:p>
            <a:pPr>
              <a:defRPr/>
            </a:pPr>
            <a:endParaRPr lang="en-US">
              <a:ea typeface="+mn-ea"/>
              <a:cs typeface="+mn-cs"/>
            </a:endParaRPr>
          </a:p>
        </p:txBody>
      </p:sp>
      <p:sp>
        <p:nvSpPr>
          <p:cNvPr id="17" name="Rectangle 15"/>
          <p:cNvSpPr>
            <a:spLocks noChangeArrowheads="1"/>
          </p:cNvSpPr>
          <p:nvPr/>
        </p:nvSpPr>
        <p:spPr bwMode="auto">
          <a:xfrm>
            <a:off x="7335838" y="2508250"/>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H</a:t>
            </a:r>
          </a:p>
        </p:txBody>
      </p:sp>
      <p:sp>
        <p:nvSpPr>
          <p:cNvPr id="18" name="Text Box 30"/>
          <p:cNvSpPr txBox="1">
            <a:spLocks noChangeArrowheads="1"/>
          </p:cNvSpPr>
          <p:nvPr/>
        </p:nvSpPr>
        <p:spPr bwMode="auto">
          <a:xfrm>
            <a:off x="77788" y="933450"/>
            <a:ext cx="1004887" cy="461963"/>
          </a:xfrm>
          <a:prstGeom prst="rect">
            <a:avLst/>
          </a:prstGeom>
          <a:noFill/>
          <a:ln w="19050" algn="ctr">
            <a:noFill/>
            <a:miter lim="800000"/>
            <a:headEnd/>
            <a:tailEnd/>
          </a:ln>
          <a:effectLst/>
        </p:spPr>
        <p:txBody>
          <a:bodyPr wrap="none">
            <a:spAutoFit/>
          </a:bodyPr>
          <a:lstStyle/>
          <a:p>
            <a:pPr>
              <a:defRPr/>
            </a:pPr>
            <a:r>
              <a:rPr lang="en-US" dirty="0">
                <a:solidFill>
                  <a:srgbClr val="2D6F9E"/>
                </a:solidFill>
                <a:effectLst/>
                <a:latin typeface="+mn-lt"/>
                <a:ea typeface="+mn-ea"/>
                <a:cs typeface="+mn-cs"/>
              </a:rPr>
              <a:t>before</a:t>
            </a:r>
          </a:p>
        </p:txBody>
      </p:sp>
      <p:sp>
        <p:nvSpPr>
          <p:cNvPr id="19" name="Text Box 31"/>
          <p:cNvSpPr txBox="1">
            <a:spLocks noChangeArrowheads="1"/>
          </p:cNvSpPr>
          <p:nvPr/>
        </p:nvSpPr>
        <p:spPr bwMode="auto">
          <a:xfrm>
            <a:off x="3611563" y="933450"/>
            <a:ext cx="992187" cy="461963"/>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during</a:t>
            </a:r>
          </a:p>
        </p:txBody>
      </p:sp>
      <p:sp>
        <p:nvSpPr>
          <p:cNvPr id="20" name="Text Box 32"/>
          <p:cNvSpPr txBox="1">
            <a:spLocks noChangeArrowheads="1"/>
          </p:cNvSpPr>
          <p:nvPr/>
        </p:nvSpPr>
        <p:spPr bwMode="auto">
          <a:xfrm>
            <a:off x="6261100" y="933450"/>
            <a:ext cx="793750"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sp>
        <p:nvSpPr>
          <p:cNvPr id="21" name="Text Box 38"/>
          <p:cNvSpPr txBox="1">
            <a:spLocks noChangeArrowheads="1"/>
          </p:cNvSpPr>
          <p:nvPr/>
        </p:nvSpPr>
        <p:spPr bwMode="auto">
          <a:xfrm>
            <a:off x="4076700" y="3162300"/>
            <a:ext cx="687388" cy="400050"/>
          </a:xfrm>
          <a:prstGeom prst="rect">
            <a:avLst/>
          </a:prstGeom>
          <a:noFill/>
          <a:ln w="19050" algn="ctr">
            <a:noFill/>
            <a:miter lim="800000"/>
            <a:headEnd/>
            <a:tailEnd/>
          </a:ln>
          <a:effectLst/>
        </p:spPr>
        <p:txBody>
          <a:bodyPr wrap="none">
            <a:spAutoFit/>
          </a:bodyPr>
          <a:lstStyle/>
          <a:p>
            <a:pPr>
              <a:defRPr/>
            </a:pPr>
            <a:r>
              <a:rPr lang="en-US" sz="2000" dirty="0">
                <a:solidFill>
                  <a:srgbClr val="C00000"/>
                </a:solidFill>
                <a:effectLst/>
                <a:latin typeface="+mn-lt"/>
                <a:ea typeface="+mn-ea"/>
                <a:cs typeface="+mn-cs"/>
              </a:rPr>
              <a:t>splat</a:t>
            </a:r>
          </a:p>
        </p:txBody>
      </p:sp>
      <p:sp>
        <p:nvSpPr>
          <p:cNvPr id="22" name="Arc 40"/>
          <p:cNvSpPr>
            <a:spLocks/>
          </p:cNvSpPr>
          <p:nvPr/>
        </p:nvSpPr>
        <p:spPr bwMode="auto">
          <a:xfrm flipV="1">
            <a:off x="6569075" y="2314575"/>
            <a:ext cx="565150" cy="461963"/>
          </a:xfrm>
          <a:custGeom>
            <a:avLst/>
            <a:gdLst>
              <a:gd name="G0" fmla="+- 0 0 0"/>
              <a:gd name="G1" fmla="+- 21600 0 0"/>
              <a:gd name="G2" fmla="+- 21600 0 0"/>
              <a:gd name="T0" fmla="*/ 0 w 18707"/>
              <a:gd name="T1" fmla="*/ 0 h 21600"/>
              <a:gd name="T2" fmla="*/ 18707 w 18707"/>
              <a:gd name="T3" fmla="*/ 10802 h 21600"/>
              <a:gd name="T4" fmla="*/ 0 w 18707"/>
              <a:gd name="T5" fmla="*/ 21600 h 21600"/>
            </a:gdLst>
            <a:ahLst/>
            <a:cxnLst>
              <a:cxn ang="0">
                <a:pos x="T0" y="T1"/>
              </a:cxn>
              <a:cxn ang="0">
                <a:pos x="T2" y="T3"/>
              </a:cxn>
              <a:cxn ang="0">
                <a:pos x="T4" y="T5"/>
              </a:cxn>
            </a:cxnLst>
            <a:rect l="0" t="0" r="r" b="b"/>
            <a:pathLst>
              <a:path w="18707" h="21600" fill="none" extrusionOk="0">
                <a:moveTo>
                  <a:pt x="-1" y="0"/>
                </a:moveTo>
                <a:cubicBezTo>
                  <a:pt x="7717" y="0"/>
                  <a:pt x="14849" y="4117"/>
                  <a:pt x="18707" y="10801"/>
                </a:cubicBezTo>
              </a:path>
              <a:path w="18707" h="21600" stroke="0" extrusionOk="0">
                <a:moveTo>
                  <a:pt x="-1" y="0"/>
                </a:moveTo>
                <a:cubicBezTo>
                  <a:pt x="7717" y="0"/>
                  <a:pt x="14849" y="4117"/>
                  <a:pt x="18707" y="10801"/>
                </a:cubicBezTo>
                <a:lnTo>
                  <a:pt x="0" y="21600"/>
                </a:lnTo>
                <a:close/>
              </a:path>
            </a:pathLst>
          </a:custGeom>
          <a:noFill/>
          <a:ln w="28575">
            <a:solidFill>
              <a:schemeClr val="tx2"/>
            </a:solidFill>
            <a:prstDash val="sysDot"/>
            <a:round/>
            <a:headEnd/>
            <a:tailEnd type="triangle" w="med" len="med"/>
          </a:ln>
          <a:effectLst/>
        </p:spPr>
        <p:txBody>
          <a:bodyPr anchor="ctr">
            <a:spAutoFit/>
          </a:bodyPr>
          <a:lstStyle/>
          <a:p>
            <a:pPr>
              <a:defRPr/>
            </a:pPr>
            <a:endParaRPr lang="en-US" dirty="0">
              <a:ea typeface="+mn-ea"/>
              <a:cs typeface="+mn-cs"/>
            </a:endParaRPr>
          </a:p>
        </p:txBody>
      </p:sp>
      <p:pic>
        <p:nvPicPr>
          <p:cNvPr id="23"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9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 name="Group 5"/>
          <p:cNvGrpSpPr>
            <a:grpSpLocks/>
          </p:cNvGrpSpPr>
          <p:nvPr/>
        </p:nvGrpSpPr>
        <p:grpSpPr bwMode="auto">
          <a:xfrm>
            <a:off x="3751263" y="1514475"/>
            <a:ext cx="2222500" cy="1374775"/>
            <a:chOff x="824" y="636"/>
            <a:chExt cx="1696" cy="1048"/>
          </a:xfrm>
        </p:grpSpPr>
        <p:sp>
          <p:nvSpPr>
            <p:cNvPr id="27"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28" name="Rectangle 10"/>
            <p:cNvSpPr>
              <a:spLocks noChangeArrowheads="1"/>
            </p:cNvSpPr>
            <p:nvPr/>
          </p:nvSpPr>
          <p:spPr bwMode="auto">
            <a:xfrm>
              <a:off x="1548" y="1362"/>
              <a:ext cx="138" cy="322"/>
            </a:xfrm>
            <a:prstGeom prst="rect">
              <a:avLst/>
            </a:prstGeom>
            <a:noFill/>
            <a:ln w="12700">
              <a:noFill/>
              <a:miter lim="800000"/>
              <a:headEnd/>
              <a:tailEnd/>
            </a:ln>
            <a:effectLst/>
          </p:spPr>
          <p:txBody>
            <a:bodyPr wrap="none" lIns="90488" tIns="44450" rIns="90488" bIns="44450">
              <a:spAutoFit/>
            </a:bodyPr>
            <a:lstStyle/>
            <a:p>
              <a:pPr marL="285750" indent="-285750">
                <a:lnSpc>
                  <a:spcPct val="90000"/>
                </a:lnSpc>
                <a:spcBef>
                  <a:spcPct val="30000"/>
                </a:spcBef>
                <a:defRPr/>
              </a:pPr>
              <a:endParaRPr lang="en-US" i="1" dirty="0">
                <a:solidFill>
                  <a:srgbClr val="FFFF00"/>
                </a:solidFill>
                <a:effectLst>
                  <a:outerShdw blurRad="38100" dist="38100" dir="2700000" algn="tl">
                    <a:srgbClr val="000000"/>
                  </a:outerShdw>
                </a:effectLst>
                <a:ea typeface="+mn-ea"/>
                <a:cs typeface="+mn-cs"/>
              </a:endParaRPr>
            </a:p>
          </p:txBody>
        </p:sp>
      </p:grpSp>
      <p:sp>
        <p:nvSpPr>
          <p:cNvPr id="29" name="Line 37"/>
          <p:cNvSpPr>
            <a:spLocks noChangeShapeType="1"/>
          </p:cNvSpPr>
          <p:nvPr/>
        </p:nvSpPr>
        <p:spPr bwMode="auto">
          <a:xfrm flipH="1" flipV="1">
            <a:off x="3962400" y="2743200"/>
            <a:ext cx="307975" cy="500063"/>
          </a:xfrm>
          <a:prstGeom prst="line">
            <a:avLst/>
          </a:prstGeom>
          <a:noFill/>
          <a:ln w="19050">
            <a:solidFill>
              <a:srgbClr val="C00000"/>
            </a:solidFill>
            <a:round/>
            <a:headEnd/>
            <a:tailEnd type="triangle" w="med" len="med"/>
          </a:ln>
          <a:effectLst/>
        </p:spPr>
        <p:txBody>
          <a:bodyPr>
            <a:spAutoFit/>
          </a:bodyPr>
          <a:lstStyle/>
          <a:p>
            <a:pPr>
              <a:defRPr/>
            </a:pPr>
            <a:endParaRPr lang="en-US">
              <a:ea typeface="+mn-ea"/>
              <a:cs typeface="+mn-cs"/>
            </a:endParaRPr>
          </a:p>
        </p:txBody>
      </p:sp>
      <p:pic>
        <p:nvPicPr>
          <p:cNvPr id="30"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2552700"/>
            <a:ext cx="2397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225" y="2522538"/>
            <a:ext cx="125413"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249772">
            <a:off x="7331869" y="1308894"/>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249772">
            <a:off x="8208169" y="1299369"/>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Line 8"/>
          <p:cNvSpPr>
            <a:spLocks noChangeShapeType="1"/>
          </p:cNvSpPr>
          <p:nvPr/>
        </p:nvSpPr>
        <p:spPr bwMode="auto">
          <a:xfrm>
            <a:off x="6667500" y="1516063"/>
            <a:ext cx="2222500"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pic>
        <p:nvPicPr>
          <p:cNvPr id="35"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2019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500" y="2133600"/>
            <a:ext cx="1254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6"/>
          <p:cNvSpPr>
            <a:spLocks noChangeArrowheads="1"/>
          </p:cNvSpPr>
          <p:nvPr/>
        </p:nvSpPr>
        <p:spPr bwMode="auto">
          <a:xfrm>
            <a:off x="114300" y="838200"/>
            <a:ext cx="3124200" cy="22860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
        <p:nvSpPr>
          <p:cNvPr id="38" name="Rectangle 6"/>
          <p:cNvSpPr>
            <a:spLocks noChangeArrowheads="1"/>
          </p:cNvSpPr>
          <p:nvPr/>
        </p:nvSpPr>
        <p:spPr bwMode="auto">
          <a:xfrm>
            <a:off x="266700" y="5143500"/>
            <a:ext cx="6438900" cy="4191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
        <p:nvSpPr>
          <p:cNvPr id="39" name="Title 87"/>
          <p:cNvSpPr txBox="1">
            <a:spLocks/>
          </p:cNvSpPr>
          <p:nvPr/>
        </p:nvSpPr>
        <p:spPr>
          <a:xfrm>
            <a:off x="155575" y="0"/>
            <a:ext cx="8839200" cy="588963"/>
          </a:xfrm>
          <a:prstGeom prst="rect">
            <a:avLst/>
          </a:prstGeom>
        </p:spPr>
        <p:txBody>
          <a:bodyPr/>
          <a:lstStyle/>
          <a:p>
            <a:pPr algn="ctr">
              <a:defRPr/>
            </a:pPr>
            <a:r>
              <a:rPr lang="en-US" sz="3000" b="1" i="1" kern="0" dirty="0">
                <a:solidFill>
                  <a:srgbClr val="FFFFFF"/>
                </a:solidFill>
                <a:effectLst/>
                <a:latin typeface="Trebuchet MS" pitchFamily="34" charset="0"/>
                <a:ea typeface="+mj-ea"/>
                <a:cs typeface="+mj-cs"/>
              </a:rPr>
              <a:t>Breaking it down into steps</a:t>
            </a:r>
          </a:p>
        </p:txBody>
      </p:sp>
    </p:spTree>
    <p:extLst>
      <p:ext uri="{BB962C8B-B14F-4D97-AF65-F5344CB8AC3E}">
        <p14:creationId xmlns:p14="http://schemas.microsoft.com/office/powerpoint/2010/main" val="23809816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9"/>
          <p:cNvSpPr txBox="1">
            <a:spLocks noChangeArrowheads="1"/>
          </p:cNvSpPr>
          <p:nvPr/>
        </p:nvSpPr>
        <p:spPr bwMode="auto">
          <a:xfrm>
            <a:off x="347663" y="3649663"/>
            <a:ext cx="6724650" cy="2308225"/>
          </a:xfrm>
          <a:prstGeom prst="rect">
            <a:avLst/>
          </a:prstGeom>
          <a:noFill/>
          <a:ln w="19050" algn="ctr">
            <a:noFill/>
            <a:miter lim="800000"/>
            <a:headEnd/>
            <a:tailEnd/>
          </a:ln>
          <a:effectLst/>
        </p:spPr>
        <p:txBody>
          <a:bodyPr wrap="none">
            <a:spAutoFit/>
          </a:bodyPr>
          <a:lstStyle>
            <a:lvl1pPr>
              <a:defRPr sz="2400">
                <a:solidFill>
                  <a:schemeClr val="bg1"/>
                </a:solidFill>
                <a:latin typeface="Arial" charset="0"/>
                <a:ea typeface="ＭＳ Ｐゴシック" charset="0"/>
                <a:cs typeface="Arial" charset="0"/>
              </a:defRPr>
            </a:lvl1pPr>
            <a:lvl2pPr marL="742950" indent="-285750">
              <a:defRPr sz="2400">
                <a:solidFill>
                  <a:schemeClr val="bg1"/>
                </a:solidFill>
                <a:latin typeface="Arial" charset="0"/>
                <a:ea typeface="Arial" charset="0"/>
                <a:cs typeface="Arial" charset="0"/>
              </a:defRPr>
            </a:lvl2pPr>
            <a:lvl3pPr marL="1143000" indent="-228600">
              <a:defRPr sz="2400">
                <a:solidFill>
                  <a:schemeClr val="bg1"/>
                </a:solidFill>
                <a:latin typeface="Arial" charset="0"/>
                <a:ea typeface="Arial" charset="0"/>
                <a:cs typeface="Arial" charset="0"/>
              </a:defRPr>
            </a:lvl3pPr>
            <a:lvl4pPr marL="1600200" indent="-228600">
              <a:defRPr sz="2400">
                <a:solidFill>
                  <a:schemeClr val="bg1"/>
                </a:solidFill>
                <a:latin typeface="Arial" charset="0"/>
                <a:ea typeface="Arial" charset="0"/>
                <a:cs typeface="Arial" charset="0"/>
              </a:defRPr>
            </a:lvl4pPr>
            <a:lvl5pPr marL="2057400" indent="-228600">
              <a:defRPr sz="2400">
                <a:solidFill>
                  <a:schemeClr val="bg1"/>
                </a:solidFill>
                <a:latin typeface="Arial" charset="0"/>
                <a:ea typeface="Arial" charset="0"/>
                <a:cs typeface="Arial" charset="0"/>
              </a:defRPr>
            </a:lvl5pPr>
            <a:lvl6pPr marL="2514600" indent="-228600" eaLnBrk="0" fontAlgn="base" hangingPunct="0">
              <a:spcBef>
                <a:spcPct val="0"/>
              </a:spcBef>
              <a:spcAft>
                <a:spcPct val="0"/>
              </a:spcAft>
              <a:defRPr sz="2400">
                <a:solidFill>
                  <a:schemeClr val="bg1"/>
                </a:solidFill>
                <a:latin typeface="Arial" charset="0"/>
                <a:ea typeface="Arial" charset="0"/>
                <a:cs typeface="Arial" charset="0"/>
              </a:defRPr>
            </a:lvl6pPr>
            <a:lvl7pPr marL="2971800" indent="-228600" eaLnBrk="0" fontAlgn="base" hangingPunct="0">
              <a:spcBef>
                <a:spcPct val="0"/>
              </a:spcBef>
              <a:spcAft>
                <a:spcPct val="0"/>
              </a:spcAft>
              <a:defRPr sz="2400">
                <a:solidFill>
                  <a:schemeClr val="bg1"/>
                </a:solidFill>
                <a:latin typeface="Arial" charset="0"/>
                <a:ea typeface="Arial" charset="0"/>
                <a:cs typeface="Arial" charset="0"/>
              </a:defRPr>
            </a:lvl7pPr>
            <a:lvl8pPr marL="3429000" indent="-228600" eaLnBrk="0" fontAlgn="base" hangingPunct="0">
              <a:spcBef>
                <a:spcPct val="0"/>
              </a:spcBef>
              <a:spcAft>
                <a:spcPct val="0"/>
              </a:spcAft>
              <a:defRPr sz="2400">
                <a:solidFill>
                  <a:schemeClr val="bg1"/>
                </a:solidFill>
                <a:latin typeface="Arial" charset="0"/>
                <a:ea typeface="Arial" charset="0"/>
                <a:cs typeface="Arial" charset="0"/>
              </a:defRPr>
            </a:lvl8pPr>
            <a:lvl9pPr marL="3886200" indent="-228600" eaLnBrk="0" fontAlgn="base" hangingPunct="0">
              <a:spcBef>
                <a:spcPct val="0"/>
              </a:spcBef>
              <a:spcAft>
                <a:spcPct val="0"/>
              </a:spcAft>
              <a:defRPr sz="2400">
                <a:solidFill>
                  <a:schemeClr val="bg1"/>
                </a:solidFill>
                <a:latin typeface="Arial" charset="0"/>
                <a:ea typeface="Arial" charset="0"/>
                <a:cs typeface="Arial" charset="0"/>
              </a:defRPr>
            </a:lvl9pPr>
          </a:lstStyle>
          <a:p>
            <a:r>
              <a:rPr lang="en-US">
                <a:solidFill>
                  <a:schemeClr val="tx2"/>
                </a:solidFill>
                <a:effectLst/>
                <a:latin typeface="Calibri" charset="0"/>
              </a:rPr>
              <a:t>Which quantities are conserved </a:t>
            </a:r>
            <a:r>
              <a:rPr lang="en-US">
                <a:solidFill>
                  <a:srgbClr val="2D6F9E"/>
                </a:solidFill>
                <a:effectLst/>
                <a:latin typeface="Calibri" charset="0"/>
              </a:rPr>
              <a:t>during</a:t>
            </a:r>
            <a:r>
              <a:rPr lang="en-US">
                <a:solidFill>
                  <a:schemeClr val="tx2"/>
                </a:solidFill>
                <a:effectLst/>
                <a:latin typeface="Calibri" charset="0"/>
              </a:rPr>
              <a:t> the collision?</a:t>
            </a:r>
          </a:p>
          <a:p>
            <a:endParaRPr lang="en-US">
              <a:solidFill>
                <a:schemeClr val="tx2"/>
              </a:solidFill>
              <a:effectLst/>
              <a:latin typeface="Calibri" charset="0"/>
            </a:endParaRPr>
          </a:p>
          <a:p>
            <a:r>
              <a:rPr lang="en-US">
                <a:solidFill>
                  <a:srgbClr val="2D6F9E"/>
                </a:solidFill>
                <a:effectLst/>
                <a:latin typeface="Calibri" charset="0"/>
              </a:rPr>
              <a:t>A) </a:t>
            </a:r>
            <a:r>
              <a:rPr lang="en-US">
                <a:solidFill>
                  <a:schemeClr val="tx2"/>
                </a:solidFill>
                <a:effectLst/>
                <a:latin typeface="Calibri" charset="0"/>
              </a:rPr>
              <a:t>momentum </a:t>
            </a:r>
            <a:br>
              <a:rPr lang="en-US">
                <a:solidFill>
                  <a:schemeClr val="tx2"/>
                </a:solidFill>
                <a:effectLst/>
                <a:latin typeface="Calibri" charset="0"/>
              </a:rPr>
            </a:br>
            <a:r>
              <a:rPr lang="en-US">
                <a:solidFill>
                  <a:srgbClr val="2D6F9E"/>
                </a:solidFill>
                <a:effectLst/>
                <a:latin typeface="Calibri" charset="0"/>
              </a:rPr>
              <a:t>B) </a:t>
            </a:r>
            <a:r>
              <a:rPr lang="en-US">
                <a:solidFill>
                  <a:schemeClr val="tx2"/>
                </a:solidFill>
                <a:effectLst/>
                <a:latin typeface="Calibri" charset="0"/>
              </a:rPr>
              <a:t>mechanical energy</a:t>
            </a:r>
            <a:br>
              <a:rPr lang="en-US">
                <a:solidFill>
                  <a:schemeClr val="tx2"/>
                </a:solidFill>
                <a:effectLst/>
                <a:latin typeface="Calibri" charset="0"/>
              </a:rPr>
            </a:br>
            <a:r>
              <a:rPr lang="en-US">
                <a:solidFill>
                  <a:srgbClr val="2D6F9E"/>
                </a:solidFill>
                <a:effectLst/>
                <a:latin typeface="Calibri" charset="0"/>
              </a:rPr>
              <a:t>C) </a:t>
            </a:r>
            <a:r>
              <a:rPr lang="en-US">
                <a:solidFill>
                  <a:schemeClr val="tx2"/>
                </a:solidFill>
                <a:effectLst/>
                <a:latin typeface="Calibri" charset="0"/>
              </a:rPr>
              <a:t>both momentum and mechanical energy</a:t>
            </a:r>
            <a:r>
              <a:rPr lang="en-US">
                <a:solidFill>
                  <a:srgbClr val="FFFF00"/>
                </a:solidFill>
                <a:effectLst>
                  <a:outerShdw blurRad="38100" dist="38100" dir="2700000" algn="tl">
                    <a:srgbClr val="DDDDDD"/>
                  </a:outerShdw>
                </a:effectLst>
              </a:rPr>
              <a:t/>
            </a:r>
            <a:br>
              <a:rPr lang="en-US">
                <a:solidFill>
                  <a:srgbClr val="FFFF00"/>
                </a:solidFill>
                <a:effectLst>
                  <a:outerShdw blurRad="38100" dist="38100" dir="2700000" algn="tl">
                    <a:srgbClr val="DDDDDD"/>
                  </a:outerShdw>
                </a:effectLst>
              </a:rPr>
            </a:br>
            <a:endParaRPr lang="en-US">
              <a:solidFill>
                <a:srgbClr val="FFFF00"/>
              </a:solidFill>
              <a:effectLst>
                <a:outerShdw blurRad="38100" dist="38100" dir="2700000" algn="tl">
                  <a:srgbClr val="DDDDDD"/>
                </a:outerShdw>
              </a:effectLst>
            </a:endParaRPr>
          </a:p>
        </p:txBody>
      </p:sp>
      <p:pic>
        <p:nvPicPr>
          <p:cNvPr id="5"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4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38"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3"/>
          <p:cNvSpPr>
            <a:spLocks noChangeShapeType="1"/>
          </p:cNvSpPr>
          <p:nvPr/>
        </p:nvSpPr>
        <p:spPr bwMode="auto">
          <a:xfrm>
            <a:off x="515938" y="2662238"/>
            <a:ext cx="5969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9" name="Rectangle 4"/>
          <p:cNvSpPr>
            <a:spLocks noChangeArrowheads="1"/>
          </p:cNvSpPr>
          <p:nvPr/>
        </p:nvSpPr>
        <p:spPr bwMode="auto">
          <a:xfrm>
            <a:off x="115888" y="2181225"/>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grpSp>
        <p:nvGrpSpPr>
          <p:cNvPr id="10" name="Group 5"/>
          <p:cNvGrpSpPr>
            <a:grpSpLocks/>
          </p:cNvGrpSpPr>
          <p:nvPr/>
        </p:nvGrpSpPr>
        <p:grpSpPr bwMode="auto">
          <a:xfrm>
            <a:off x="1028700" y="1514475"/>
            <a:ext cx="2222500" cy="1374775"/>
            <a:chOff x="824" y="636"/>
            <a:chExt cx="1696" cy="1048"/>
          </a:xfrm>
        </p:grpSpPr>
        <p:sp>
          <p:nvSpPr>
            <p:cNvPr id="11"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12" name="Rectangle 10"/>
            <p:cNvSpPr>
              <a:spLocks noChangeArrowheads="1"/>
            </p:cNvSpPr>
            <p:nvPr/>
          </p:nvSpPr>
          <p:spPr bwMode="auto">
            <a:xfrm>
              <a:off x="1548" y="1362"/>
              <a:ext cx="335" cy="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grpSp>
      <p:sp>
        <p:nvSpPr>
          <p:cNvPr id="13" name="Rectangle 11"/>
          <p:cNvSpPr>
            <a:spLocks noChangeArrowheads="1"/>
          </p:cNvSpPr>
          <p:nvPr/>
        </p:nvSpPr>
        <p:spPr bwMode="auto">
          <a:xfrm>
            <a:off x="657225" y="2244725"/>
            <a:ext cx="319088"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p>
        </p:txBody>
      </p:sp>
      <p:sp>
        <p:nvSpPr>
          <p:cNvPr id="14" name="Line 12"/>
          <p:cNvSpPr>
            <a:spLocks noChangeShapeType="1"/>
          </p:cNvSpPr>
          <p:nvPr/>
        </p:nvSpPr>
        <p:spPr bwMode="auto">
          <a:xfrm>
            <a:off x="4648200" y="2314575"/>
            <a:ext cx="3683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15" name="Rectangle 13"/>
          <p:cNvSpPr>
            <a:spLocks noChangeArrowheads="1"/>
          </p:cNvSpPr>
          <p:nvPr/>
        </p:nvSpPr>
        <p:spPr bwMode="auto">
          <a:xfrm>
            <a:off x="4610100" y="1854200"/>
            <a:ext cx="366713"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p>
        </p:txBody>
      </p:sp>
      <p:sp>
        <p:nvSpPr>
          <p:cNvPr id="16" name="Line 14"/>
          <p:cNvSpPr>
            <a:spLocks noChangeShapeType="1"/>
          </p:cNvSpPr>
          <p:nvPr/>
        </p:nvSpPr>
        <p:spPr bwMode="auto">
          <a:xfrm>
            <a:off x="7335838" y="2508250"/>
            <a:ext cx="0" cy="444500"/>
          </a:xfrm>
          <a:prstGeom prst="line">
            <a:avLst/>
          </a:prstGeom>
          <a:noFill/>
          <a:ln w="28575">
            <a:solidFill>
              <a:schemeClr val="tx2"/>
            </a:solidFill>
            <a:round/>
            <a:headEnd type="triangle" w="med" len="med"/>
            <a:tailEnd type="triangle" w="med" len="med"/>
          </a:ln>
          <a:effectLst/>
        </p:spPr>
        <p:txBody>
          <a:bodyPr wrap="none" anchor="ctr"/>
          <a:lstStyle/>
          <a:p>
            <a:pPr>
              <a:defRPr/>
            </a:pPr>
            <a:endParaRPr lang="en-US">
              <a:ea typeface="+mn-ea"/>
              <a:cs typeface="+mn-cs"/>
            </a:endParaRPr>
          </a:p>
        </p:txBody>
      </p:sp>
      <p:sp>
        <p:nvSpPr>
          <p:cNvPr id="17" name="Rectangle 15"/>
          <p:cNvSpPr>
            <a:spLocks noChangeArrowheads="1"/>
          </p:cNvSpPr>
          <p:nvPr/>
        </p:nvSpPr>
        <p:spPr bwMode="auto">
          <a:xfrm>
            <a:off x="7335838" y="2508250"/>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H</a:t>
            </a:r>
          </a:p>
        </p:txBody>
      </p:sp>
      <p:sp>
        <p:nvSpPr>
          <p:cNvPr id="18" name="Text Box 30"/>
          <p:cNvSpPr txBox="1">
            <a:spLocks noChangeArrowheads="1"/>
          </p:cNvSpPr>
          <p:nvPr/>
        </p:nvSpPr>
        <p:spPr bwMode="auto">
          <a:xfrm>
            <a:off x="77788" y="933450"/>
            <a:ext cx="1004887" cy="461963"/>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before</a:t>
            </a:r>
          </a:p>
        </p:txBody>
      </p:sp>
      <p:sp>
        <p:nvSpPr>
          <p:cNvPr id="19" name="Text Box 31"/>
          <p:cNvSpPr txBox="1">
            <a:spLocks noChangeArrowheads="1"/>
          </p:cNvSpPr>
          <p:nvPr/>
        </p:nvSpPr>
        <p:spPr bwMode="auto">
          <a:xfrm>
            <a:off x="3611563" y="933450"/>
            <a:ext cx="992187" cy="461963"/>
          </a:xfrm>
          <a:prstGeom prst="rect">
            <a:avLst/>
          </a:prstGeom>
          <a:noFill/>
          <a:ln w="19050" algn="ctr">
            <a:noFill/>
            <a:miter lim="800000"/>
            <a:headEnd/>
            <a:tailEnd/>
          </a:ln>
          <a:effectLst/>
        </p:spPr>
        <p:txBody>
          <a:bodyPr wrap="none">
            <a:spAutoFit/>
          </a:bodyPr>
          <a:lstStyle/>
          <a:p>
            <a:pPr>
              <a:defRPr/>
            </a:pPr>
            <a:r>
              <a:rPr lang="en-US" dirty="0">
                <a:solidFill>
                  <a:srgbClr val="2D6F9E"/>
                </a:solidFill>
                <a:effectLst/>
                <a:latin typeface="+mn-lt"/>
                <a:ea typeface="+mn-ea"/>
                <a:cs typeface="+mn-cs"/>
              </a:rPr>
              <a:t>during</a:t>
            </a:r>
          </a:p>
        </p:txBody>
      </p:sp>
      <p:sp>
        <p:nvSpPr>
          <p:cNvPr id="20" name="Text Box 32"/>
          <p:cNvSpPr txBox="1">
            <a:spLocks noChangeArrowheads="1"/>
          </p:cNvSpPr>
          <p:nvPr/>
        </p:nvSpPr>
        <p:spPr bwMode="auto">
          <a:xfrm>
            <a:off x="6261100" y="933450"/>
            <a:ext cx="793750"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sp>
        <p:nvSpPr>
          <p:cNvPr id="21" name="Rectangle 34"/>
          <p:cNvSpPr>
            <a:spLocks noChangeArrowheads="1"/>
          </p:cNvSpPr>
          <p:nvPr/>
        </p:nvSpPr>
        <p:spPr bwMode="auto">
          <a:xfrm>
            <a:off x="3649663" y="971550"/>
            <a:ext cx="2457450" cy="2111375"/>
          </a:xfrm>
          <a:prstGeom prst="rect">
            <a:avLst/>
          </a:prstGeom>
          <a:noFill/>
          <a:ln w="19050" algn="ctr">
            <a:solidFill>
              <a:schemeClr val="bg1"/>
            </a:solidFill>
            <a:miter lim="800000"/>
            <a:headEnd/>
            <a:tailEnd/>
          </a:ln>
          <a:effectLst/>
        </p:spPr>
        <p:txBody>
          <a:bodyPr anchor="ctr">
            <a:spAutoFit/>
          </a:bodyPr>
          <a:lstStyle/>
          <a:p>
            <a:pPr>
              <a:defRPr/>
            </a:pPr>
            <a:endParaRPr lang="en-US">
              <a:ea typeface="+mn-ea"/>
              <a:cs typeface="+mn-cs"/>
            </a:endParaRPr>
          </a:p>
        </p:txBody>
      </p:sp>
      <p:sp>
        <p:nvSpPr>
          <p:cNvPr id="22" name="Text Box 38"/>
          <p:cNvSpPr txBox="1">
            <a:spLocks noChangeArrowheads="1"/>
          </p:cNvSpPr>
          <p:nvPr/>
        </p:nvSpPr>
        <p:spPr bwMode="auto">
          <a:xfrm>
            <a:off x="4076700" y="3162300"/>
            <a:ext cx="687388" cy="400050"/>
          </a:xfrm>
          <a:prstGeom prst="rect">
            <a:avLst/>
          </a:prstGeom>
          <a:noFill/>
          <a:ln w="19050" algn="ctr">
            <a:noFill/>
            <a:miter lim="800000"/>
            <a:headEnd/>
            <a:tailEnd/>
          </a:ln>
          <a:effectLst/>
        </p:spPr>
        <p:txBody>
          <a:bodyPr wrap="none">
            <a:spAutoFit/>
          </a:bodyPr>
          <a:lstStyle/>
          <a:p>
            <a:pPr>
              <a:defRPr/>
            </a:pPr>
            <a:r>
              <a:rPr lang="en-US" sz="2000" dirty="0">
                <a:solidFill>
                  <a:srgbClr val="C00000"/>
                </a:solidFill>
                <a:effectLst/>
                <a:latin typeface="+mn-lt"/>
                <a:ea typeface="+mn-ea"/>
                <a:cs typeface="+mn-cs"/>
              </a:rPr>
              <a:t>splat</a:t>
            </a:r>
          </a:p>
        </p:txBody>
      </p:sp>
      <p:sp>
        <p:nvSpPr>
          <p:cNvPr id="23" name="Arc 40"/>
          <p:cNvSpPr>
            <a:spLocks/>
          </p:cNvSpPr>
          <p:nvPr/>
        </p:nvSpPr>
        <p:spPr bwMode="auto">
          <a:xfrm flipV="1">
            <a:off x="6569075" y="2314575"/>
            <a:ext cx="565150" cy="461963"/>
          </a:xfrm>
          <a:custGeom>
            <a:avLst/>
            <a:gdLst>
              <a:gd name="G0" fmla="+- 0 0 0"/>
              <a:gd name="G1" fmla="+- 21600 0 0"/>
              <a:gd name="G2" fmla="+- 21600 0 0"/>
              <a:gd name="T0" fmla="*/ 0 w 18707"/>
              <a:gd name="T1" fmla="*/ 0 h 21600"/>
              <a:gd name="T2" fmla="*/ 18707 w 18707"/>
              <a:gd name="T3" fmla="*/ 10802 h 21600"/>
              <a:gd name="T4" fmla="*/ 0 w 18707"/>
              <a:gd name="T5" fmla="*/ 21600 h 21600"/>
            </a:gdLst>
            <a:ahLst/>
            <a:cxnLst>
              <a:cxn ang="0">
                <a:pos x="T0" y="T1"/>
              </a:cxn>
              <a:cxn ang="0">
                <a:pos x="T2" y="T3"/>
              </a:cxn>
              <a:cxn ang="0">
                <a:pos x="T4" y="T5"/>
              </a:cxn>
            </a:cxnLst>
            <a:rect l="0" t="0" r="r" b="b"/>
            <a:pathLst>
              <a:path w="18707" h="21600" fill="none" extrusionOk="0">
                <a:moveTo>
                  <a:pt x="-1" y="0"/>
                </a:moveTo>
                <a:cubicBezTo>
                  <a:pt x="7717" y="0"/>
                  <a:pt x="14849" y="4117"/>
                  <a:pt x="18707" y="10801"/>
                </a:cubicBezTo>
              </a:path>
              <a:path w="18707" h="21600" stroke="0" extrusionOk="0">
                <a:moveTo>
                  <a:pt x="-1" y="0"/>
                </a:moveTo>
                <a:cubicBezTo>
                  <a:pt x="7717" y="0"/>
                  <a:pt x="14849" y="4117"/>
                  <a:pt x="18707" y="10801"/>
                </a:cubicBezTo>
                <a:lnTo>
                  <a:pt x="0" y="21600"/>
                </a:lnTo>
                <a:close/>
              </a:path>
            </a:pathLst>
          </a:custGeom>
          <a:noFill/>
          <a:ln w="28575">
            <a:solidFill>
              <a:schemeClr val="tx2"/>
            </a:solidFill>
            <a:prstDash val="sysDot"/>
            <a:round/>
            <a:headEnd/>
            <a:tailEnd type="triangle" w="med" len="med"/>
          </a:ln>
          <a:effectLst/>
        </p:spPr>
        <p:txBody>
          <a:bodyPr anchor="ctr">
            <a:spAutoFit/>
          </a:bodyPr>
          <a:lstStyle/>
          <a:p>
            <a:pPr>
              <a:defRPr/>
            </a:pPr>
            <a:endParaRPr lang="en-US" dirty="0">
              <a:ea typeface="+mn-ea"/>
              <a:cs typeface="+mn-cs"/>
            </a:endParaRPr>
          </a:p>
        </p:txBody>
      </p:sp>
      <p:pic>
        <p:nvPicPr>
          <p:cNvPr id="24"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9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5"/>
          <p:cNvGrpSpPr>
            <a:grpSpLocks/>
          </p:cNvGrpSpPr>
          <p:nvPr/>
        </p:nvGrpSpPr>
        <p:grpSpPr bwMode="auto">
          <a:xfrm>
            <a:off x="3751263" y="1514475"/>
            <a:ext cx="2222500" cy="1374775"/>
            <a:chOff x="824" y="636"/>
            <a:chExt cx="1696" cy="1048"/>
          </a:xfrm>
        </p:grpSpPr>
        <p:sp>
          <p:nvSpPr>
            <p:cNvPr id="28"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29" name="Rectangle 10"/>
            <p:cNvSpPr>
              <a:spLocks noChangeArrowheads="1"/>
            </p:cNvSpPr>
            <p:nvPr/>
          </p:nvSpPr>
          <p:spPr bwMode="auto">
            <a:xfrm>
              <a:off x="1548" y="1362"/>
              <a:ext cx="138" cy="322"/>
            </a:xfrm>
            <a:prstGeom prst="rect">
              <a:avLst/>
            </a:prstGeom>
            <a:noFill/>
            <a:ln w="12700">
              <a:noFill/>
              <a:miter lim="800000"/>
              <a:headEnd/>
              <a:tailEnd/>
            </a:ln>
            <a:effectLst/>
          </p:spPr>
          <p:txBody>
            <a:bodyPr wrap="none" lIns="90488" tIns="44450" rIns="90488" bIns="44450">
              <a:spAutoFit/>
            </a:bodyPr>
            <a:lstStyle/>
            <a:p>
              <a:pPr marL="285750" indent="-285750">
                <a:lnSpc>
                  <a:spcPct val="90000"/>
                </a:lnSpc>
                <a:spcBef>
                  <a:spcPct val="30000"/>
                </a:spcBef>
                <a:defRPr/>
              </a:pPr>
              <a:endParaRPr lang="en-US" i="1" dirty="0">
                <a:solidFill>
                  <a:srgbClr val="FFFF00"/>
                </a:solidFill>
                <a:effectLst>
                  <a:outerShdw blurRad="38100" dist="38100" dir="2700000" algn="tl">
                    <a:srgbClr val="000000"/>
                  </a:outerShdw>
                </a:effectLst>
                <a:ea typeface="+mn-ea"/>
                <a:cs typeface="+mn-cs"/>
              </a:endParaRPr>
            </a:p>
          </p:txBody>
        </p:sp>
      </p:grpSp>
      <p:sp>
        <p:nvSpPr>
          <p:cNvPr id="30" name="Line 37"/>
          <p:cNvSpPr>
            <a:spLocks noChangeShapeType="1"/>
          </p:cNvSpPr>
          <p:nvPr/>
        </p:nvSpPr>
        <p:spPr bwMode="auto">
          <a:xfrm flipH="1" flipV="1">
            <a:off x="3962400" y="2743200"/>
            <a:ext cx="307975" cy="500063"/>
          </a:xfrm>
          <a:prstGeom prst="line">
            <a:avLst/>
          </a:prstGeom>
          <a:noFill/>
          <a:ln w="19050">
            <a:solidFill>
              <a:srgbClr val="C00000"/>
            </a:solidFill>
            <a:round/>
            <a:headEnd/>
            <a:tailEnd type="triangle" w="med" len="med"/>
          </a:ln>
          <a:effectLst/>
        </p:spPr>
        <p:txBody>
          <a:bodyPr>
            <a:spAutoFit/>
          </a:bodyPr>
          <a:lstStyle/>
          <a:p>
            <a:pPr>
              <a:defRPr/>
            </a:pPr>
            <a:endParaRPr lang="en-US">
              <a:ea typeface="+mn-ea"/>
              <a:cs typeface="+mn-cs"/>
            </a:endParaRPr>
          </a:p>
        </p:txBody>
      </p:sp>
      <p:pic>
        <p:nvPicPr>
          <p:cNvPr id="31"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2552700"/>
            <a:ext cx="2397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225" y="2522538"/>
            <a:ext cx="125413"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249772">
            <a:off x="7331869" y="1308894"/>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249772">
            <a:off x="8208169" y="1299369"/>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Line 8"/>
          <p:cNvSpPr>
            <a:spLocks noChangeShapeType="1"/>
          </p:cNvSpPr>
          <p:nvPr/>
        </p:nvSpPr>
        <p:spPr bwMode="auto">
          <a:xfrm>
            <a:off x="6667500" y="1516063"/>
            <a:ext cx="2222500"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pic>
        <p:nvPicPr>
          <p:cNvPr id="36"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2019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500" y="2133600"/>
            <a:ext cx="1254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Rectangle 6"/>
          <p:cNvSpPr>
            <a:spLocks noChangeArrowheads="1"/>
          </p:cNvSpPr>
          <p:nvPr/>
        </p:nvSpPr>
        <p:spPr bwMode="auto">
          <a:xfrm>
            <a:off x="3352800" y="876300"/>
            <a:ext cx="2781300" cy="27051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
        <p:nvSpPr>
          <p:cNvPr id="39" name="Title 87"/>
          <p:cNvSpPr txBox="1">
            <a:spLocks/>
          </p:cNvSpPr>
          <p:nvPr/>
        </p:nvSpPr>
        <p:spPr>
          <a:xfrm>
            <a:off x="155575" y="0"/>
            <a:ext cx="8839200" cy="588963"/>
          </a:xfrm>
          <a:prstGeom prst="rect">
            <a:avLst/>
          </a:prstGeom>
        </p:spPr>
        <p:txBody>
          <a:bodyPr/>
          <a:lstStyle/>
          <a:p>
            <a:pPr algn="ctr">
              <a:defRPr/>
            </a:pPr>
            <a:r>
              <a:rPr lang="en-US" sz="3000" b="1" i="1" kern="0" dirty="0">
                <a:solidFill>
                  <a:srgbClr val="FFFFFF"/>
                </a:solidFill>
                <a:effectLst/>
                <a:latin typeface="Trebuchet MS" pitchFamily="34" charset="0"/>
                <a:ea typeface="+mj-ea"/>
                <a:cs typeface="+mj-cs"/>
              </a:rPr>
              <a:t>Breaking it down into steps</a:t>
            </a:r>
          </a:p>
        </p:txBody>
      </p:sp>
      <p:sp>
        <p:nvSpPr>
          <p:cNvPr id="40" name="Rectangle 6"/>
          <p:cNvSpPr>
            <a:spLocks noChangeArrowheads="1"/>
          </p:cNvSpPr>
          <p:nvPr/>
        </p:nvSpPr>
        <p:spPr bwMode="auto">
          <a:xfrm>
            <a:off x="304800" y="4419600"/>
            <a:ext cx="2019300" cy="4191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Tree>
    <p:extLst>
      <p:ext uri="{BB962C8B-B14F-4D97-AF65-F5344CB8AC3E}">
        <p14:creationId xmlns:p14="http://schemas.microsoft.com/office/powerpoint/2010/main" val="8234018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9"/>
          <p:cNvSpPr txBox="1">
            <a:spLocks noChangeArrowheads="1"/>
          </p:cNvSpPr>
          <p:nvPr/>
        </p:nvSpPr>
        <p:spPr bwMode="auto">
          <a:xfrm>
            <a:off x="347663" y="3649663"/>
            <a:ext cx="6373812" cy="2308225"/>
          </a:xfrm>
          <a:prstGeom prst="rect">
            <a:avLst/>
          </a:prstGeom>
          <a:noFill/>
          <a:ln w="19050" algn="ctr">
            <a:noFill/>
            <a:miter lim="800000"/>
            <a:headEnd/>
            <a:tailEnd/>
          </a:ln>
          <a:effectLst/>
        </p:spPr>
        <p:txBody>
          <a:bodyPr wrap="none">
            <a:spAutoFit/>
          </a:bodyPr>
          <a:lstStyle>
            <a:lvl1pPr>
              <a:defRPr sz="2400">
                <a:solidFill>
                  <a:schemeClr val="bg1"/>
                </a:solidFill>
                <a:latin typeface="Arial" charset="0"/>
                <a:ea typeface="ＭＳ Ｐゴシック" charset="0"/>
                <a:cs typeface="Arial" charset="0"/>
              </a:defRPr>
            </a:lvl1pPr>
            <a:lvl2pPr marL="742950" indent="-285750">
              <a:defRPr sz="2400">
                <a:solidFill>
                  <a:schemeClr val="bg1"/>
                </a:solidFill>
                <a:latin typeface="Arial" charset="0"/>
                <a:ea typeface="Arial" charset="0"/>
                <a:cs typeface="Arial" charset="0"/>
              </a:defRPr>
            </a:lvl2pPr>
            <a:lvl3pPr marL="1143000" indent="-228600">
              <a:defRPr sz="2400">
                <a:solidFill>
                  <a:schemeClr val="bg1"/>
                </a:solidFill>
                <a:latin typeface="Arial" charset="0"/>
                <a:ea typeface="Arial" charset="0"/>
                <a:cs typeface="Arial" charset="0"/>
              </a:defRPr>
            </a:lvl3pPr>
            <a:lvl4pPr marL="1600200" indent="-228600">
              <a:defRPr sz="2400">
                <a:solidFill>
                  <a:schemeClr val="bg1"/>
                </a:solidFill>
                <a:latin typeface="Arial" charset="0"/>
                <a:ea typeface="Arial" charset="0"/>
                <a:cs typeface="Arial" charset="0"/>
              </a:defRPr>
            </a:lvl4pPr>
            <a:lvl5pPr marL="2057400" indent="-228600">
              <a:defRPr sz="2400">
                <a:solidFill>
                  <a:schemeClr val="bg1"/>
                </a:solidFill>
                <a:latin typeface="Arial" charset="0"/>
                <a:ea typeface="Arial" charset="0"/>
                <a:cs typeface="Arial" charset="0"/>
              </a:defRPr>
            </a:lvl5pPr>
            <a:lvl6pPr marL="2514600" indent="-228600" eaLnBrk="0" fontAlgn="base" hangingPunct="0">
              <a:spcBef>
                <a:spcPct val="0"/>
              </a:spcBef>
              <a:spcAft>
                <a:spcPct val="0"/>
              </a:spcAft>
              <a:defRPr sz="2400">
                <a:solidFill>
                  <a:schemeClr val="bg1"/>
                </a:solidFill>
                <a:latin typeface="Arial" charset="0"/>
                <a:ea typeface="Arial" charset="0"/>
                <a:cs typeface="Arial" charset="0"/>
              </a:defRPr>
            </a:lvl6pPr>
            <a:lvl7pPr marL="2971800" indent="-228600" eaLnBrk="0" fontAlgn="base" hangingPunct="0">
              <a:spcBef>
                <a:spcPct val="0"/>
              </a:spcBef>
              <a:spcAft>
                <a:spcPct val="0"/>
              </a:spcAft>
              <a:defRPr sz="2400">
                <a:solidFill>
                  <a:schemeClr val="bg1"/>
                </a:solidFill>
                <a:latin typeface="Arial" charset="0"/>
                <a:ea typeface="Arial" charset="0"/>
                <a:cs typeface="Arial" charset="0"/>
              </a:defRPr>
            </a:lvl7pPr>
            <a:lvl8pPr marL="3429000" indent="-228600" eaLnBrk="0" fontAlgn="base" hangingPunct="0">
              <a:spcBef>
                <a:spcPct val="0"/>
              </a:spcBef>
              <a:spcAft>
                <a:spcPct val="0"/>
              </a:spcAft>
              <a:defRPr sz="2400">
                <a:solidFill>
                  <a:schemeClr val="bg1"/>
                </a:solidFill>
                <a:latin typeface="Arial" charset="0"/>
                <a:ea typeface="Arial" charset="0"/>
                <a:cs typeface="Arial" charset="0"/>
              </a:defRPr>
            </a:lvl8pPr>
            <a:lvl9pPr marL="3886200" indent="-228600" eaLnBrk="0" fontAlgn="base" hangingPunct="0">
              <a:spcBef>
                <a:spcPct val="0"/>
              </a:spcBef>
              <a:spcAft>
                <a:spcPct val="0"/>
              </a:spcAft>
              <a:defRPr sz="2400">
                <a:solidFill>
                  <a:schemeClr val="bg1"/>
                </a:solidFill>
                <a:latin typeface="Arial" charset="0"/>
                <a:ea typeface="Arial" charset="0"/>
                <a:cs typeface="Arial" charset="0"/>
              </a:defRPr>
            </a:lvl9pPr>
          </a:lstStyle>
          <a:p>
            <a:r>
              <a:rPr lang="en-US">
                <a:solidFill>
                  <a:schemeClr val="tx2"/>
                </a:solidFill>
                <a:effectLst/>
                <a:latin typeface="Calibri" charset="0"/>
              </a:rPr>
              <a:t>Which quantities are conserved </a:t>
            </a:r>
            <a:r>
              <a:rPr lang="en-US">
                <a:solidFill>
                  <a:srgbClr val="2D6F9E"/>
                </a:solidFill>
                <a:effectLst/>
                <a:latin typeface="Calibri" charset="0"/>
              </a:rPr>
              <a:t>after</a:t>
            </a:r>
            <a:r>
              <a:rPr lang="en-US">
                <a:solidFill>
                  <a:schemeClr val="tx2"/>
                </a:solidFill>
                <a:effectLst/>
                <a:latin typeface="Calibri" charset="0"/>
              </a:rPr>
              <a:t> the collision</a:t>
            </a:r>
          </a:p>
          <a:p>
            <a:endParaRPr lang="en-US">
              <a:solidFill>
                <a:schemeClr val="tx2"/>
              </a:solidFill>
              <a:effectLst/>
              <a:latin typeface="Calibri" charset="0"/>
            </a:endParaRPr>
          </a:p>
          <a:p>
            <a:r>
              <a:rPr lang="en-US">
                <a:solidFill>
                  <a:srgbClr val="2D6F9E"/>
                </a:solidFill>
                <a:effectLst/>
                <a:latin typeface="Calibri" charset="0"/>
              </a:rPr>
              <a:t>A) </a:t>
            </a:r>
            <a:r>
              <a:rPr lang="en-US">
                <a:solidFill>
                  <a:schemeClr val="tx2"/>
                </a:solidFill>
                <a:effectLst/>
                <a:latin typeface="Calibri" charset="0"/>
              </a:rPr>
              <a:t>momentum </a:t>
            </a:r>
            <a:br>
              <a:rPr lang="en-US">
                <a:solidFill>
                  <a:schemeClr val="tx2"/>
                </a:solidFill>
                <a:effectLst/>
                <a:latin typeface="Calibri" charset="0"/>
              </a:rPr>
            </a:br>
            <a:r>
              <a:rPr lang="en-US">
                <a:solidFill>
                  <a:srgbClr val="2D6F9E"/>
                </a:solidFill>
                <a:effectLst/>
                <a:latin typeface="Calibri" charset="0"/>
              </a:rPr>
              <a:t>B) </a:t>
            </a:r>
            <a:r>
              <a:rPr lang="en-US">
                <a:solidFill>
                  <a:schemeClr val="tx2"/>
                </a:solidFill>
                <a:effectLst/>
                <a:latin typeface="Calibri" charset="0"/>
              </a:rPr>
              <a:t>mechanical energy</a:t>
            </a:r>
            <a:br>
              <a:rPr lang="en-US">
                <a:solidFill>
                  <a:schemeClr val="tx2"/>
                </a:solidFill>
                <a:effectLst/>
                <a:latin typeface="Calibri" charset="0"/>
              </a:rPr>
            </a:br>
            <a:r>
              <a:rPr lang="en-US">
                <a:solidFill>
                  <a:srgbClr val="2D6F9E"/>
                </a:solidFill>
                <a:effectLst/>
                <a:latin typeface="Calibri" charset="0"/>
              </a:rPr>
              <a:t>C) </a:t>
            </a:r>
            <a:r>
              <a:rPr lang="en-US">
                <a:solidFill>
                  <a:schemeClr val="tx2"/>
                </a:solidFill>
                <a:effectLst/>
                <a:latin typeface="Calibri" charset="0"/>
              </a:rPr>
              <a:t>both momentum and mechanical energy</a:t>
            </a:r>
            <a:r>
              <a:rPr lang="en-US">
                <a:solidFill>
                  <a:srgbClr val="FFFF00"/>
                </a:solidFill>
                <a:effectLst>
                  <a:outerShdw blurRad="38100" dist="38100" dir="2700000" algn="tl">
                    <a:srgbClr val="DDDDDD"/>
                  </a:outerShdw>
                </a:effectLst>
              </a:rPr>
              <a:t/>
            </a:r>
            <a:br>
              <a:rPr lang="en-US">
                <a:solidFill>
                  <a:srgbClr val="FFFF00"/>
                </a:solidFill>
                <a:effectLst>
                  <a:outerShdw blurRad="38100" dist="38100" dir="2700000" algn="tl">
                    <a:srgbClr val="DDDDDD"/>
                  </a:outerShdw>
                </a:effectLst>
              </a:rPr>
            </a:br>
            <a:endParaRPr lang="en-US">
              <a:solidFill>
                <a:srgbClr val="FFFF00"/>
              </a:solidFill>
              <a:effectLst>
                <a:outerShdw blurRad="38100" dist="38100" dir="2700000" algn="tl">
                  <a:srgbClr val="DDDDDD"/>
                </a:outerShdw>
              </a:effectLst>
            </a:endParaRPr>
          </a:p>
        </p:txBody>
      </p:sp>
      <p:pic>
        <p:nvPicPr>
          <p:cNvPr id="5"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4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38"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3"/>
          <p:cNvSpPr>
            <a:spLocks noChangeShapeType="1"/>
          </p:cNvSpPr>
          <p:nvPr/>
        </p:nvSpPr>
        <p:spPr bwMode="auto">
          <a:xfrm>
            <a:off x="515938" y="2662238"/>
            <a:ext cx="5969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9" name="Rectangle 4"/>
          <p:cNvSpPr>
            <a:spLocks noChangeArrowheads="1"/>
          </p:cNvSpPr>
          <p:nvPr/>
        </p:nvSpPr>
        <p:spPr bwMode="auto">
          <a:xfrm>
            <a:off x="115888" y="2181225"/>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grpSp>
        <p:nvGrpSpPr>
          <p:cNvPr id="10" name="Group 5"/>
          <p:cNvGrpSpPr>
            <a:grpSpLocks/>
          </p:cNvGrpSpPr>
          <p:nvPr/>
        </p:nvGrpSpPr>
        <p:grpSpPr bwMode="auto">
          <a:xfrm>
            <a:off x="1028700" y="1514475"/>
            <a:ext cx="2222500" cy="1374775"/>
            <a:chOff x="824" y="636"/>
            <a:chExt cx="1696" cy="1048"/>
          </a:xfrm>
        </p:grpSpPr>
        <p:sp>
          <p:nvSpPr>
            <p:cNvPr id="11"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12" name="Rectangle 10"/>
            <p:cNvSpPr>
              <a:spLocks noChangeArrowheads="1"/>
            </p:cNvSpPr>
            <p:nvPr/>
          </p:nvSpPr>
          <p:spPr bwMode="auto">
            <a:xfrm>
              <a:off x="1548" y="1362"/>
              <a:ext cx="335" cy="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grpSp>
      <p:sp>
        <p:nvSpPr>
          <p:cNvPr id="13" name="Rectangle 11"/>
          <p:cNvSpPr>
            <a:spLocks noChangeArrowheads="1"/>
          </p:cNvSpPr>
          <p:nvPr/>
        </p:nvSpPr>
        <p:spPr bwMode="auto">
          <a:xfrm>
            <a:off x="657225" y="2244725"/>
            <a:ext cx="319088"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p>
        </p:txBody>
      </p:sp>
      <p:sp>
        <p:nvSpPr>
          <p:cNvPr id="14" name="Line 12"/>
          <p:cNvSpPr>
            <a:spLocks noChangeShapeType="1"/>
          </p:cNvSpPr>
          <p:nvPr/>
        </p:nvSpPr>
        <p:spPr bwMode="auto">
          <a:xfrm>
            <a:off x="4648200" y="2314575"/>
            <a:ext cx="3683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15" name="Rectangle 13"/>
          <p:cNvSpPr>
            <a:spLocks noChangeArrowheads="1"/>
          </p:cNvSpPr>
          <p:nvPr/>
        </p:nvSpPr>
        <p:spPr bwMode="auto">
          <a:xfrm>
            <a:off x="4610100" y="1854200"/>
            <a:ext cx="366713"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p>
        </p:txBody>
      </p:sp>
      <p:sp>
        <p:nvSpPr>
          <p:cNvPr id="16" name="Line 14"/>
          <p:cNvSpPr>
            <a:spLocks noChangeShapeType="1"/>
          </p:cNvSpPr>
          <p:nvPr/>
        </p:nvSpPr>
        <p:spPr bwMode="auto">
          <a:xfrm>
            <a:off x="7335838" y="2508250"/>
            <a:ext cx="0" cy="444500"/>
          </a:xfrm>
          <a:prstGeom prst="line">
            <a:avLst/>
          </a:prstGeom>
          <a:noFill/>
          <a:ln w="28575">
            <a:solidFill>
              <a:schemeClr val="tx2"/>
            </a:solidFill>
            <a:round/>
            <a:headEnd type="triangle" w="med" len="med"/>
            <a:tailEnd type="triangle" w="med" len="med"/>
          </a:ln>
          <a:effectLst/>
        </p:spPr>
        <p:txBody>
          <a:bodyPr wrap="none" anchor="ctr"/>
          <a:lstStyle/>
          <a:p>
            <a:pPr>
              <a:defRPr/>
            </a:pPr>
            <a:endParaRPr lang="en-US">
              <a:ea typeface="+mn-ea"/>
              <a:cs typeface="+mn-cs"/>
            </a:endParaRPr>
          </a:p>
        </p:txBody>
      </p:sp>
      <p:sp>
        <p:nvSpPr>
          <p:cNvPr id="17" name="Rectangle 15"/>
          <p:cNvSpPr>
            <a:spLocks noChangeArrowheads="1"/>
          </p:cNvSpPr>
          <p:nvPr/>
        </p:nvSpPr>
        <p:spPr bwMode="auto">
          <a:xfrm>
            <a:off x="7335838" y="2508250"/>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H</a:t>
            </a:r>
          </a:p>
        </p:txBody>
      </p:sp>
      <p:sp>
        <p:nvSpPr>
          <p:cNvPr id="18" name="Text Box 30"/>
          <p:cNvSpPr txBox="1">
            <a:spLocks noChangeArrowheads="1"/>
          </p:cNvSpPr>
          <p:nvPr/>
        </p:nvSpPr>
        <p:spPr bwMode="auto">
          <a:xfrm>
            <a:off x="77788" y="933450"/>
            <a:ext cx="1004887" cy="461963"/>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before</a:t>
            </a:r>
          </a:p>
        </p:txBody>
      </p:sp>
      <p:sp>
        <p:nvSpPr>
          <p:cNvPr id="19" name="Text Box 31"/>
          <p:cNvSpPr txBox="1">
            <a:spLocks noChangeArrowheads="1"/>
          </p:cNvSpPr>
          <p:nvPr/>
        </p:nvSpPr>
        <p:spPr bwMode="auto">
          <a:xfrm>
            <a:off x="3611563" y="933450"/>
            <a:ext cx="992187" cy="461963"/>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during</a:t>
            </a:r>
          </a:p>
        </p:txBody>
      </p:sp>
      <p:sp>
        <p:nvSpPr>
          <p:cNvPr id="20" name="Text Box 32"/>
          <p:cNvSpPr txBox="1">
            <a:spLocks noChangeArrowheads="1"/>
          </p:cNvSpPr>
          <p:nvPr/>
        </p:nvSpPr>
        <p:spPr bwMode="auto">
          <a:xfrm>
            <a:off x="6261100" y="933450"/>
            <a:ext cx="793750" cy="457200"/>
          </a:xfrm>
          <a:prstGeom prst="rect">
            <a:avLst/>
          </a:prstGeom>
          <a:noFill/>
          <a:ln w="19050" algn="ctr">
            <a:noFill/>
            <a:miter lim="800000"/>
            <a:headEnd/>
            <a:tailEnd/>
          </a:ln>
          <a:effectLst/>
        </p:spPr>
        <p:txBody>
          <a:bodyPr wrap="none">
            <a:spAutoFit/>
          </a:bodyPr>
          <a:lstStyle/>
          <a:p>
            <a:pPr>
              <a:defRPr/>
            </a:pPr>
            <a:r>
              <a:rPr lang="en-US" dirty="0">
                <a:solidFill>
                  <a:srgbClr val="2D6F9E"/>
                </a:solidFill>
                <a:effectLst/>
                <a:latin typeface="+mn-lt"/>
                <a:ea typeface="+mn-ea"/>
                <a:cs typeface="+mn-cs"/>
              </a:rPr>
              <a:t>after</a:t>
            </a:r>
          </a:p>
        </p:txBody>
      </p:sp>
      <p:sp>
        <p:nvSpPr>
          <p:cNvPr id="21" name="Text Box 38"/>
          <p:cNvSpPr txBox="1">
            <a:spLocks noChangeArrowheads="1"/>
          </p:cNvSpPr>
          <p:nvPr/>
        </p:nvSpPr>
        <p:spPr bwMode="auto">
          <a:xfrm>
            <a:off x="4076700" y="3162300"/>
            <a:ext cx="687388" cy="400050"/>
          </a:xfrm>
          <a:prstGeom prst="rect">
            <a:avLst/>
          </a:prstGeom>
          <a:noFill/>
          <a:ln w="19050" algn="ctr">
            <a:noFill/>
            <a:miter lim="800000"/>
            <a:headEnd/>
            <a:tailEnd/>
          </a:ln>
          <a:effectLst/>
        </p:spPr>
        <p:txBody>
          <a:bodyPr wrap="none">
            <a:spAutoFit/>
          </a:bodyPr>
          <a:lstStyle/>
          <a:p>
            <a:pPr>
              <a:defRPr/>
            </a:pPr>
            <a:r>
              <a:rPr lang="en-US" sz="2000" dirty="0">
                <a:solidFill>
                  <a:srgbClr val="C00000"/>
                </a:solidFill>
                <a:effectLst/>
                <a:latin typeface="+mn-lt"/>
                <a:ea typeface="+mn-ea"/>
                <a:cs typeface="+mn-cs"/>
              </a:rPr>
              <a:t>splat</a:t>
            </a:r>
          </a:p>
        </p:txBody>
      </p:sp>
      <p:sp>
        <p:nvSpPr>
          <p:cNvPr id="22" name="Arc 40"/>
          <p:cNvSpPr>
            <a:spLocks/>
          </p:cNvSpPr>
          <p:nvPr/>
        </p:nvSpPr>
        <p:spPr bwMode="auto">
          <a:xfrm flipV="1">
            <a:off x="6569075" y="2314575"/>
            <a:ext cx="565150" cy="461963"/>
          </a:xfrm>
          <a:custGeom>
            <a:avLst/>
            <a:gdLst>
              <a:gd name="G0" fmla="+- 0 0 0"/>
              <a:gd name="G1" fmla="+- 21600 0 0"/>
              <a:gd name="G2" fmla="+- 21600 0 0"/>
              <a:gd name="T0" fmla="*/ 0 w 18707"/>
              <a:gd name="T1" fmla="*/ 0 h 21600"/>
              <a:gd name="T2" fmla="*/ 18707 w 18707"/>
              <a:gd name="T3" fmla="*/ 10802 h 21600"/>
              <a:gd name="T4" fmla="*/ 0 w 18707"/>
              <a:gd name="T5" fmla="*/ 21600 h 21600"/>
            </a:gdLst>
            <a:ahLst/>
            <a:cxnLst>
              <a:cxn ang="0">
                <a:pos x="T0" y="T1"/>
              </a:cxn>
              <a:cxn ang="0">
                <a:pos x="T2" y="T3"/>
              </a:cxn>
              <a:cxn ang="0">
                <a:pos x="T4" y="T5"/>
              </a:cxn>
            </a:cxnLst>
            <a:rect l="0" t="0" r="r" b="b"/>
            <a:pathLst>
              <a:path w="18707" h="21600" fill="none" extrusionOk="0">
                <a:moveTo>
                  <a:pt x="-1" y="0"/>
                </a:moveTo>
                <a:cubicBezTo>
                  <a:pt x="7717" y="0"/>
                  <a:pt x="14849" y="4117"/>
                  <a:pt x="18707" y="10801"/>
                </a:cubicBezTo>
              </a:path>
              <a:path w="18707" h="21600" stroke="0" extrusionOk="0">
                <a:moveTo>
                  <a:pt x="-1" y="0"/>
                </a:moveTo>
                <a:cubicBezTo>
                  <a:pt x="7717" y="0"/>
                  <a:pt x="14849" y="4117"/>
                  <a:pt x="18707" y="10801"/>
                </a:cubicBezTo>
                <a:lnTo>
                  <a:pt x="0" y="21600"/>
                </a:lnTo>
                <a:close/>
              </a:path>
            </a:pathLst>
          </a:custGeom>
          <a:noFill/>
          <a:ln w="28575">
            <a:solidFill>
              <a:schemeClr val="tx2"/>
            </a:solidFill>
            <a:prstDash val="sysDot"/>
            <a:round/>
            <a:headEnd/>
            <a:tailEnd type="triangle" w="med" len="med"/>
          </a:ln>
          <a:effectLst/>
        </p:spPr>
        <p:txBody>
          <a:bodyPr anchor="ctr">
            <a:spAutoFit/>
          </a:bodyPr>
          <a:lstStyle/>
          <a:p>
            <a:pPr>
              <a:defRPr/>
            </a:pPr>
            <a:endParaRPr lang="en-US" dirty="0">
              <a:ea typeface="+mn-ea"/>
              <a:cs typeface="+mn-cs"/>
            </a:endParaRPr>
          </a:p>
        </p:txBody>
      </p:sp>
      <p:pic>
        <p:nvPicPr>
          <p:cNvPr id="23"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9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 name="Group 5"/>
          <p:cNvGrpSpPr>
            <a:grpSpLocks/>
          </p:cNvGrpSpPr>
          <p:nvPr/>
        </p:nvGrpSpPr>
        <p:grpSpPr bwMode="auto">
          <a:xfrm>
            <a:off x="3751263" y="1514475"/>
            <a:ext cx="2222500" cy="1374775"/>
            <a:chOff x="824" y="636"/>
            <a:chExt cx="1696" cy="1048"/>
          </a:xfrm>
        </p:grpSpPr>
        <p:sp>
          <p:nvSpPr>
            <p:cNvPr id="27"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28" name="Rectangle 10"/>
            <p:cNvSpPr>
              <a:spLocks noChangeArrowheads="1"/>
            </p:cNvSpPr>
            <p:nvPr/>
          </p:nvSpPr>
          <p:spPr bwMode="auto">
            <a:xfrm>
              <a:off x="1548" y="1362"/>
              <a:ext cx="138" cy="322"/>
            </a:xfrm>
            <a:prstGeom prst="rect">
              <a:avLst/>
            </a:prstGeom>
            <a:noFill/>
            <a:ln w="12700">
              <a:noFill/>
              <a:miter lim="800000"/>
              <a:headEnd/>
              <a:tailEnd/>
            </a:ln>
            <a:effectLst/>
          </p:spPr>
          <p:txBody>
            <a:bodyPr wrap="none" lIns="90488" tIns="44450" rIns="90488" bIns="44450">
              <a:spAutoFit/>
            </a:bodyPr>
            <a:lstStyle/>
            <a:p>
              <a:pPr marL="285750" indent="-285750">
                <a:lnSpc>
                  <a:spcPct val="90000"/>
                </a:lnSpc>
                <a:spcBef>
                  <a:spcPct val="30000"/>
                </a:spcBef>
                <a:defRPr/>
              </a:pPr>
              <a:endParaRPr lang="en-US" i="1" dirty="0">
                <a:solidFill>
                  <a:srgbClr val="FFFF00"/>
                </a:solidFill>
                <a:effectLst>
                  <a:outerShdw blurRad="38100" dist="38100" dir="2700000" algn="tl">
                    <a:srgbClr val="000000"/>
                  </a:outerShdw>
                </a:effectLst>
                <a:ea typeface="+mn-ea"/>
                <a:cs typeface="+mn-cs"/>
              </a:endParaRPr>
            </a:p>
          </p:txBody>
        </p:sp>
      </p:grpSp>
      <p:sp>
        <p:nvSpPr>
          <p:cNvPr id="29" name="Line 37"/>
          <p:cNvSpPr>
            <a:spLocks noChangeShapeType="1"/>
          </p:cNvSpPr>
          <p:nvPr/>
        </p:nvSpPr>
        <p:spPr bwMode="auto">
          <a:xfrm flipH="1" flipV="1">
            <a:off x="3962400" y="2743200"/>
            <a:ext cx="307975" cy="500063"/>
          </a:xfrm>
          <a:prstGeom prst="line">
            <a:avLst/>
          </a:prstGeom>
          <a:noFill/>
          <a:ln w="19050">
            <a:solidFill>
              <a:srgbClr val="C00000"/>
            </a:solidFill>
            <a:round/>
            <a:headEnd/>
            <a:tailEnd type="triangle" w="med" len="med"/>
          </a:ln>
          <a:effectLst/>
        </p:spPr>
        <p:txBody>
          <a:bodyPr>
            <a:spAutoFit/>
          </a:bodyPr>
          <a:lstStyle/>
          <a:p>
            <a:pPr>
              <a:defRPr/>
            </a:pPr>
            <a:endParaRPr lang="en-US">
              <a:ea typeface="+mn-ea"/>
              <a:cs typeface="+mn-cs"/>
            </a:endParaRPr>
          </a:p>
        </p:txBody>
      </p:sp>
      <p:pic>
        <p:nvPicPr>
          <p:cNvPr id="30"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2552700"/>
            <a:ext cx="2397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225" y="2522538"/>
            <a:ext cx="125413"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249772">
            <a:off x="7331869" y="1308894"/>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249772">
            <a:off x="8208169" y="1299369"/>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Line 8"/>
          <p:cNvSpPr>
            <a:spLocks noChangeShapeType="1"/>
          </p:cNvSpPr>
          <p:nvPr/>
        </p:nvSpPr>
        <p:spPr bwMode="auto">
          <a:xfrm>
            <a:off x="6667500" y="1516063"/>
            <a:ext cx="2222500"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pic>
        <p:nvPicPr>
          <p:cNvPr id="35"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2019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500" y="2133600"/>
            <a:ext cx="1254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6"/>
          <p:cNvSpPr>
            <a:spLocks noChangeArrowheads="1"/>
          </p:cNvSpPr>
          <p:nvPr/>
        </p:nvSpPr>
        <p:spPr bwMode="auto">
          <a:xfrm>
            <a:off x="6286500" y="1028700"/>
            <a:ext cx="2800350" cy="22098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
        <p:nvSpPr>
          <p:cNvPr id="38" name="Title 87"/>
          <p:cNvSpPr txBox="1">
            <a:spLocks/>
          </p:cNvSpPr>
          <p:nvPr/>
        </p:nvSpPr>
        <p:spPr>
          <a:xfrm>
            <a:off x="155575" y="0"/>
            <a:ext cx="8839200" cy="588963"/>
          </a:xfrm>
          <a:prstGeom prst="rect">
            <a:avLst/>
          </a:prstGeom>
        </p:spPr>
        <p:txBody>
          <a:bodyPr/>
          <a:lstStyle/>
          <a:p>
            <a:pPr algn="ctr">
              <a:defRPr/>
            </a:pPr>
            <a:r>
              <a:rPr lang="en-US" sz="3000" b="1" i="1" kern="0" dirty="0">
                <a:solidFill>
                  <a:srgbClr val="FFFFFF"/>
                </a:solidFill>
                <a:effectLst/>
                <a:latin typeface="Trebuchet MS" pitchFamily="34" charset="0"/>
                <a:ea typeface="+mj-ea"/>
                <a:cs typeface="+mj-cs"/>
              </a:rPr>
              <a:t>Breaking it down into steps</a:t>
            </a:r>
          </a:p>
        </p:txBody>
      </p:sp>
      <p:sp>
        <p:nvSpPr>
          <p:cNvPr id="39" name="Rectangle 6"/>
          <p:cNvSpPr>
            <a:spLocks noChangeArrowheads="1"/>
          </p:cNvSpPr>
          <p:nvPr/>
        </p:nvSpPr>
        <p:spPr bwMode="auto">
          <a:xfrm>
            <a:off x="342900" y="4800600"/>
            <a:ext cx="3162300" cy="419100"/>
          </a:xfrm>
          <a:prstGeom prst="rect">
            <a:avLst/>
          </a:prstGeom>
          <a:noFill/>
          <a:ln w="57150">
            <a:solidFill>
              <a:srgbClr val="339933"/>
            </a:solidFill>
            <a:miter lim="800000"/>
            <a:headEnd/>
            <a:tailEnd/>
          </a:ln>
          <a:extLst/>
        </p:spPr>
        <p:txBody>
          <a:bodyPr wrap="none" anchor="ctr"/>
          <a:lstStyle/>
          <a:p>
            <a:pPr>
              <a:defRPr/>
            </a:pPr>
            <a:endParaRPr lang="en-US">
              <a:ea typeface="+mn-ea"/>
              <a:cs typeface="+mn-cs"/>
            </a:endParaRPr>
          </a:p>
        </p:txBody>
      </p:sp>
    </p:spTree>
    <p:extLst>
      <p:ext uri="{BB962C8B-B14F-4D97-AF65-F5344CB8AC3E}">
        <p14:creationId xmlns:p14="http://schemas.microsoft.com/office/powerpoint/2010/main" val="3711403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63" name="Text Box 39"/>
          <p:cNvSpPr txBox="1">
            <a:spLocks noChangeArrowheads="1"/>
          </p:cNvSpPr>
          <p:nvPr/>
        </p:nvSpPr>
        <p:spPr bwMode="auto">
          <a:xfrm>
            <a:off x="347663" y="3649663"/>
            <a:ext cx="184150" cy="708025"/>
          </a:xfrm>
          <a:prstGeom prst="rect">
            <a:avLst/>
          </a:prstGeom>
          <a:noFill/>
          <a:ln w="19050" algn="ctr">
            <a:noFill/>
            <a:miter lim="800000"/>
            <a:headEnd/>
            <a:tailEnd/>
          </a:ln>
          <a:effectLst/>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FFFF00"/>
                </a:solidFill>
                <a:effectLst>
                  <a:outerShdw blurRad="38100" dist="38100" dir="2700000" algn="tl">
                    <a:srgbClr val="DDDDDD"/>
                  </a:outerShdw>
                </a:effectLst>
              </a:rPr>
              <a:t/>
            </a:r>
            <a:br>
              <a:rPr lang="en-US">
                <a:solidFill>
                  <a:srgbClr val="FFFF00"/>
                </a:solidFill>
                <a:effectLst>
                  <a:outerShdw blurRad="38100" dist="38100" dir="2700000" algn="tl">
                    <a:srgbClr val="DDDDDD"/>
                  </a:outerShdw>
                </a:effectLst>
              </a:rPr>
            </a:br>
            <a:endParaRPr lang="en-US">
              <a:solidFill>
                <a:srgbClr val="FFFF00"/>
              </a:solidFill>
              <a:effectLst>
                <a:outerShdw blurRad="38100" dist="38100" dir="2700000" algn="tl">
                  <a:srgbClr val="DDDDDD"/>
                </a:outerShdw>
              </a:effectLst>
            </a:endParaRPr>
          </a:p>
        </p:txBody>
      </p:sp>
      <p:pic>
        <p:nvPicPr>
          <p:cNvPr id="43011"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2"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4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38"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Line 3"/>
          <p:cNvSpPr>
            <a:spLocks noChangeShapeType="1"/>
          </p:cNvSpPr>
          <p:nvPr/>
        </p:nvSpPr>
        <p:spPr bwMode="auto">
          <a:xfrm>
            <a:off x="515938" y="2662238"/>
            <a:ext cx="5969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43015" name="Rectangle 4"/>
          <p:cNvSpPr>
            <a:spLocks noChangeArrowheads="1"/>
          </p:cNvSpPr>
          <p:nvPr/>
        </p:nvSpPr>
        <p:spPr bwMode="auto">
          <a:xfrm>
            <a:off x="115888" y="2181225"/>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grpSp>
        <p:nvGrpSpPr>
          <p:cNvPr id="43016" name="Group 5"/>
          <p:cNvGrpSpPr>
            <a:grpSpLocks/>
          </p:cNvGrpSpPr>
          <p:nvPr/>
        </p:nvGrpSpPr>
        <p:grpSpPr bwMode="auto">
          <a:xfrm>
            <a:off x="1028700" y="1514475"/>
            <a:ext cx="2222500" cy="1374775"/>
            <a:chOff x="824" y="636"/>
            <a:chExt cx="1696" cy="1048"/>
          </a:xfrm>
        </p:grpSpPr>
        <p:sp>
          <p:nvSpPr>
            <p:cNvPr id="54"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43045" name="Rectangle 10"/>
            <p:cNvSpPr>
              <a:spLocks noChangeArrowheads="1"/>
            </p:cNvSpPr>
            <p:nvPr/>
          </p:nvSpPr>
          <p:spPr bwMode="auto">
            <a:xfrm>
              <a:off x="1548" y="1362"/>
              <a:ext cx="335" cy="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M</a:t>
              </a:r>
            </a:p>
          </p:txBody>
        </p:sp>
      </p:grpSp>
      <p:sp>
        <p:nvSpPr>
          <p:cNvPr id="43017" name="Rectangle 11"/>
          <p:cNvSpPr>
            <a:spLocks noChangeArrowheads="1"/>
          </p:cNvSpPr>
          <p:nvPr/>
        </p:nvSpPr>
        <p:spPr bwMode="auto">
          <a:xfrm>
            <a:off x="657225" y="2244725"/>
            <a:ext cx="319088"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p>
        </p:txBody>
      </p:sp>
      <p:sp>
        <p:nvSpPr>
          <p:cNvPr id="57" name="Line 12"/>
          <p:cNvSpPr>
            <a:spLocks noChangeShapeType="1"/>
          </p:cNvSpPr>
          <p:nvPr/>
        </p:nvSpPr>
        <p:spPr bwMode="auto">
          <a:xfrm>
            <a:off x="4648200" y="2314575"/>
            <a:ext cx="3683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43019" name="Rectangle 13"/>
          <p:cNvSpPr>
            <a:spLocks noChangeArrowheads="1"/>
          </p:cNvSpPr>
          <p:nvPr/>
        </p:nvSpPr>
        <p:spPr bwMode="auto">
          <a:xfrm>
            <a:off x="4610100" y="1854200"/>
            <a:ext cx="366713"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p>
        </p:txBody>
      </p:sp>
      <p:sp>
        <p:nvSpPr>
          <p:cNvPr id="59" name="Line 14"/>
          <p:cNvSpPr>
            <a:spLocks noChangeShapeType="1"/>
          </p:cNvSpPr>
          <p:nvPr/>
        </p:nvSpPr>
        <p:spPr bwMode="auto">
          <a:xfrm>
            <a:off x="7335838" y="2508250"/>
            <a:ext cx="0" cy="444500"/>
          </a:xfrm>
          <a:prstGeom prst="line">
            <a:avLst/>
          </a:prstGeom>
          <a:noFill/>
          <a:ln w="28575">
            <a:solidFill>
              <a:schemeClr val="tx2"/>
            </a:solidFill>
            <a:round/>
            <a:headEnd type="triangle" w="med" len="med"/>
            <a:tailEnd type="triangle" w="med" len="med"/>
          </a:ln>
          <a:effectLst/>
        </p:spPr>
        <p:txBody>
          <a:bodyPr wrap="none" anchor="ctr"/>
          <a:lstStyle/>
          <a:p>
            <a:pPr>
              <a:defRPr/>
            </a:pPr>
            <a:endParaRPr lang="en-US">
              <a:ea typeface="+mn-ea"/>
              <a:cs typeface="+mn-cs"/>
            </a:endParaRPr>
          </a:p>
        </p:txBody>
      </p:sp>
      <p:sp>
        <p:nvSpPr>
          <p:cNvPr id="43021" name="Rectangle 15"/>
          <p:cNvSpPr>
            <a:spLocks noChangeArrowheads="1"/>
          </p:cNvSpPr>
          <p:nvPr/>
        </p:nvSpPr>
        <p:spPr bwMode="auto">
          <a:xfrm>
            <a:off x="7335838" y="2508250"/>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H</a:t>
            </a:r>
          </a:p>
        </p:txBody>
      </p:sp>
      <p:sp>
        <p:nvSpPr>
          <p:cNvPr id="61" name="Text Box 30"/>
          <p:cNvSpPr txBox="1">
            <a:spLocks noChangeArrowheads="1"/>
          </p:cNvSpPr>
          <p:nvPr/>
        </p:nvSpPr>
        <p:spPr bwMode="auto">
          <a:xfrm>
            <a:off x="77788" y="933450"/>
            <a:ext cx="1004887" cy="461963"/>
          </a:xfrm>
          <a:prstGeom prst="rect">
            <a:avLst/>
          </a:prstGeom>
          <a:noFill/>
          <a:ln w="19050" algn="ctr">
            <a:noFill/>
            <a:miter lim="800000"/>
            <a:headEnd/>
            <a:tailEnd/>
          </a:ln>
          <a:effectLst/>
        </p:spPr>
        <p:txBody>
          <a:bodyPr wrap="none">
            <a:spAutoFit/>
          </a:bodyPr>
          <a:lstStyle/>
          <a:p>
            <a:pPr>
              <a:defRPr/>
            </a:pPr>
            <a:r>
              <a:rPr lang="en-US" dirty="0">
                <a:solidFill>
                  <a:srgbClr val="2D6F9E"/>
                </a:solidFill>
                <a:effectLst/>
                <a:latin typeface="+mn-lt"/>
                <a:ea typeface="+mn-ea"/>
                <a:cs typeface="+mn-cs"/>
              </a:rPr>
              <a:t>before</a:t>
            </a:r>
          </a:p>
        </p:txBody>
      </p:sp>
      <p:sp>
        <p:nvSpPr>
          <p:cNvPr id="62" name="Text Box 31"/>
          <p:cNvSpPr txBox="1">
            <a:spLocks noChangeArrowheads="1"/>
          </p:cNvSpPr>
          <p:nvPr/>
        </p:nvSpPr>
        <p:spPr bwMode="auto">
          <a:xfrm>
            <a:off x="3611563" y="933450"/>
            <a:ext cx="992187" cy="461963"/>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during</a:t>
            </a:r>
          </a:p>
        </p:txBody>
      </p:sp>
      <p:sp>
        <p:nvSpPr>
          <p:cNvPr id="65" name="Text Box 32"/>
          <p:cNvSpPr txBox="1">
            <a:spLocks noChangeArrowheads="1"/>
          </p:cNvSpPr>
          <p:nvPr/>
        </p:nvSpPr>
        <p:spPr bwMode="auto">
          <a:xfrm>
            <a:off x="6261100" y="933450"/>
            <a:ext cx="793750"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sp>
        <p:nvSpPr>
          <p:cNvPr id="68" name="Text Box 38"/>
          <p:cNvSpPr txBox="1">
            <a:spLocks noChangeArrowheads="1"/>
          </p:cNvSpPr>
          <p:nvPr/>
        </p:nvSpPr>
        <p:spPr bwMode="auto">
          <a:xfrm>
            <a:off x="4076700" y="3162300"/>
            <a:ext cx="687388" cy="400050"/>
          </a:xfrm>
          <a:prstGeom prst="rect">
            <a:avLst/>
          </a:prstGeom>
          <a:noFill/>
          <a:ln w="19050" algn="ctr">
            <a:noFill/>
            <a:miter lim="800000"/>
            <a:headEnd/>
            <a:tailEnd/>
          </a:ln>
          <a:effectLst/>
        </p:spPr>
        <p:txBody>
          <a:bodyPr wrap="none">
            <a:spAutoFit/>
          </a:bodyPr>
          <a:lstStyle/>
          <a:p>
            <a:pPr>
              <a:defRPr/>
            </a:pPr>
            <a:r>
              <a:rPr lang="en-US" dirty="0">
                <a:solidFill>
                  <a:srgbClr val="C00000"/>
                </a:solidFill>
                <a:effectLst/>
                <a:latin typeface="+mn-lt"/>
                <a:ea typeface="+mn-ea"/>
                <a:cs typeface="+mn-cs"/>
              </a:rPr>
              <a:t>splat</a:t>
            </a:r>
          </a:p>
        </p:txBody>
      </p:sp>
      <p:sp>
        <p:nvSpPr>
          <p:cNvPr id="70" name="Arc 40"/>
          <p:cNvSpPr>
            <a:spLocks/>
          </p:cNvSpPr>
          <p:nvPr/>
        </p:nvSpPr>
        <p:spPr bwMode="auto">
          <a:xfrm flipV="1">
            <a:off x="6569075" y="2314575"/>
            <a:ext cx="565150" cy="461963"/>
          </a:xfrm>
          <a:custGeom>
            <a:avLst/>
            <a:gdLst>
              <a:gd name="G0" fmla="+- 0 0 0"/>
              <a:gd name="G1" fmla="+- 21600 0 0"/>
              <a:gd name="G2" fmla="+- 21600 0 0"/>
              <a:gd name="T0" fmla="*/ 0 w 18707"/>
              <a:gd name="T1" fmla="*/ 0 h 21600"/>
              <a:gd name="T2" fmla="*/ 18707 w 18707"/>
              <a:gd name="T3" fmla="*/ 10802 h 21600"/>
              <a:gd name="T4" fmla="*/ 0 w 18707"/>
              <a:gd name="T5" fmla="*/ 21600 h 21600"/>
            </a:gdLst>
            <a:ahLst/>
            <a:cxnLst>
              <a:cxn ang="0">
                <a:pos x="T0" y="T1"/>
              </a:cxn>
              <a:cxn ang="0">
                <a:pos x="T2" y="T3"/>
              </a:cxn>
              <a:cxn ang="0">
                <a:pos x="T4" y="T5"/>
              </a:cxn>
            </a:cxnLst>
            <a:rect l="0" t="0" r="r" b="b"/>
            <a:pathLst>
              <a:path w="18707" h="21600" fill="none" extrusionOk="0">
                <a:moveTo>
                  <a:pt x="-1" y="0"/>
                </a:moveTo>
                <a:cubicBezTo>
                  <a:pt x="7717" y="0"/>
                  <a:pt x="14849" y="4117"/>
                  <a:pt x="18707" y="10801"/>
                </a:cubicBezTo>
              </a:path>
              <a:path w="18707" h="21600" stroke="0" extrusionOk="0">
                <a:moveTo>
                  <a:pt x="-1" y="0"/>
                </a:moveTo>
                <a:cubicBezTo>
                  <a:pt x="7717" y="0"/>
                  <a:pt x="14849" y="4117"/>
                  <a:pt x="18707" y="10801"/>
                </a:cubicBezTo>
                <a:lnTo>
                  <a:pt x="0" y="21600"/>
                </a:lnTo>
                <a:close/>
              </a:path>
            </a:pathLst>
          </a:custGeom>
          <a:noFill/>
          <a:ln w="28575">
            <a:solidFill>
              <a:schemeClr val="tx2"/>
            </a:solidFill>
            <a:prstDash val="sysDot"/>
            <a:round/>
            <a:headEnd/>
            <a:tailEnd type="triangle" w="med" len="med"/>
          </a:ln>
          <a:effectLst/>
        </p:spPr>
        <p:txBody>
          <a:bodyPr anchor="ctr">
            <a:spAutoFit/>
          </a:bodyPr>
          <a:lstStyle/>
          <a:p>
            <a:pPr>
              <a:defRPr/>
            </a:pPr>
            <a:endParaRPr lang="en-US" dirty="0">
              <a:ea typeface="+mn-ea"/>
              <a:cs typeface="+mn-cs"/>
            </a:endParaRPr>
          </a:p>
        </p:txBody>
      </p:sp>
      <p:pic>
        <p:nvPicPr>
          <p:cNvPr id="43027"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9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8"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9"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030" name="Group 5"/>
          <p:cNvGrpSpPr>
            <a:grpSpLocks/>
          </p:cNvGrpSpPr>
          <p:nvPr/>
        </p:nvGrpSpPr>
        <p:grpSpPr bwMode="auto">
          <a:xfrm>
            <a:off x="3751263" y="1514475"/>
            <a:ext cx="2222500" cy="1374775"/>
            <a:chOff x="824" y="636"/>
            <a:chExt cx="1696" cy="1048"/>
          </a:xfrm>
        </p:grpSpPr>
        <p:sp>
          <p:nvSpPr>
            <p:cNvPr id="75"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76" name="Rectangle 10"/>
            <p:cNvSpPr>
              <a:spLocks noChangeArrowheads="1"/>
            </p:cNvSpPr>
            <p:nvPr/>
          </p:nvSpPr>
          <p:spPr bwMode="auto">
            <a:xfrm>
              <a:off x="1548" y="1362"/>
              <a:ext cx="138" cy="322"/>
            </a:xfrm>
            <a:prstGeom prst="rect">
              <a:avLst/>
            </a:prstGeom>
            <a:noFill/>
            <a:ln w="12700">
              <a:noFill/>
              <a:miter lim="800000"/>
              <a:headEnd/>
              <a:tailEnd/>
            </a:ln>
            <a:effectLst/>
          </p:spPr>
          <p:txBody>
            <a:bodyPr wrap="none" lIns="90488" tIns="44450" rIns="90488" bIns="44450">
              <a:spAutoFit/>
            </a:bodyPr>
            <a:lstStyle/>
            <a:p>
              <a:pPr marL="285750" indent="-285750">
                <a:lnSpc>
                  <a:spcPct val="90000"/>
                </a:lnSpc>
                <a:spcBef>
                  <a:spcPct val="30000"/>
                </a:spcBef>
                <a:defRPr/>
              </a:pPr>
              <a:endParaRPr lang="en-US" i="1" dirty="0">
                <a:solidFill>
                  <a:srgbClr val="FFFF00"/>
                </a:solidFill>
                <a:effectLst>
                  <a:outerShdw blurRad="38100" dist="38100" dir="2700000" algn="tl">
                    <a:srgbClr val="000000"/>
                  </a:outerShdw>
                </a:effectLst>
                <a:ea typeface="+mn-ea"/>
                <a:cs typeface="+mn-cs"/>
              </a:endParaRPr>
            </a:p>
          </p:txBody>
        </p:sp>
      </p:grpSp>
      <p:sp>
        <p:nvSpPr>
          <p:cNvPr id="77" name="Line 37"/>
          <p:cNvSpPr>
            <a:spLocks noChangeShapeType="1"/>
          </p:cNvSpPr>
          <p:nvPr/>
        </p:nvSpPr>
        <p:spPr bwMode="auto">
          <a:xfrm flipH="1" flipV="1">
            <a:off x="3962400" y="2743200"/>
            <a:ext cx="307975" cy="500063"/>
          </a:xfrm>
          <a:prstGeom prst="line">
            <a:avLst/>
          </a:prstGeom>
          <a:noFill/>
          <a:ln w="19050">
            <a:solidFill>
              <a:srgbClr val="C00000"/>
            </a:solidFill>
            <a:round/>
            <a:headEnd/>
            <a:tailEnd type="triangle" w="med" len="med"/>
          </a:ln>
          <a:effectLst/>
        </p:spPr>
        <p:txBody>
          <a:bodyPr>
            <a:spAutoFit/>
          </a:bodyPr>
          <a:lstStyle/>
          <a:p>
            <a:pPr>
              <a:defRPr/>
            </a:pPr>
            <a:endParaRPr lang="en-US">
              <a:ea typeface="+mn-ea"/>
              <a:cs typeface="+mn-cs"/>
            </a:endParaRPr>
          </a:p>
        </p:txBody>
      </p:sp>
      <p:pic>
        <p:nvPicPr>
          <p:cNvPr id="43032"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2552700"/>
            <a:ext cx="2397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3"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225" y="2522538"/>
            <a:ext cx="125413"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4"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350228">
            <a:off x="7331869" y="1308894"/>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5"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350228">
            <a:off x="8208169" y="1299369"/>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Line 8"/>
          <p:cNvSpPr>
            <a:spLocks noChangeShapeType="1"/>
          </p:cNvSpPr>
          <p:nvPr/>
        </p:nvSpPr>
        <p:spPr bwMode="auto">
          <a:xfrm>
            <a:off x="6667500" y="1516063"/>
            <a:ext cx="2222500"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pic>
        <p:nvPicPr>
          <p:cNvPr id="43037"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2019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38"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500" y="2133600"/>
            <a:ext cx="1254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Title 87"/>
          <p:cNvSpPr txBox="1">
            <a:spLocks/>
          </p:cNvSpPr>
          <p:nvPr/>
        </p:nvSpPr>
        <p:spPr>
          <a:xfrm>
            <a:off x="155575" y="0"/>
            <a:ext cx="8839200" cy="588963"/>
          </a:xfrm>
          <a:prstGeom prst="rect">
            <a:avLst/>
          </a:prstGeom>
        </p:spPr>
        <p:txBody>
          <a:bodyPr/>
          <a:lstStyle/>
          <a:p>
            <a:pPr algn="ctr">
              <a:defRPr/>
            </a:pPr>
            <a:r>
              <a:rPr lang="en-US" sz="3000" b="1" i="1" kern="0" dirty="0" smtClean="0">
                <a:solidFill>
                  <a:schemeClr val="bg1"/>
                </a:solidFill>
                <a:effectLst/>
                <a:latin typeface="Trebuchet MS" pitchFamily="34" charset="0"/>
                <a:ea typeface="+mj-ea"/>
                <a:cs typeface="+mj-cs"/>
              </a:rPr>
              <a:t>Summary</a:t>
            </a:r>
            <a:endParaRPr lang="en-US" sz="3000" b="1" i="1" kern="0" dirty="0">
              <a:solidFill>
                <a:schemeClr val="bg1"/>
              </a:solidFill>
              <a:effectLst/>
              <a:latin typeface="Trebuchet MS" pitchFamily="34" charset="0"/>
              <a:ea typeface="+mj-ea"/>
              <a:cs typeface="+mj-cs"/>
            </a:endParaRPr>
          </a:p>
        </p:txBody>
      </p:sp>
      <p:sp>
        <p:nvSpPr>
          <p:cNvPr id="40" name="Content Placeholder 39"/>
          <p:cNvSpPr>
            <a:spLocks noGrp="1"/>
          </p:cNvSpPr>
          <p:nvPr>
            <p:ph idx="1"/>
          </p:nvPr>
        </p:nvSpPr>
        <p:spPr>
          <a:xfrm>
            <a:off x="249238" y="685800"/>
            <a:ext cx="8894762" cy="5211763"/>
          </a:xfrm>
        </p:spPr>
        <p:txBody>
          <a:bodyPr>
            <a:normAutofit lnSpcReduction="10000"/>
          </a:bodyPr>
          <a:lstStyle/>
          <a:p>
            <a:pPr eaLnBrk="1" hangingPunct="1"/>
            <a:endParaRPr lang="en-US" dirty="0">
              <a:latin typeface="Calibri" charset="0"/>
              <a:cs typeface="Arial" charset="0"/>
            </a:endParaRPr>
          </a:p>
          <a:p>
            <a:pPr eaLnBrk="1" hangingPunct="1"/>
            <a:endParaRPr lang="en-US" dirty="0">
              <a:latin typeface="Calibri" charset="0"/>
              <a:cs typeface="Arial" charset="0"/>
            </a:endParaRPr>
          </a:p>
          <a:p>
            <a:pPr eaLnBrk="1" hangingPunct="1"/>
            <a:endParaRPr lang="en-US" dirty="0">
              <a:latin typeface="Calibri" charset="0"/>
              <a:cs typeface="Arial" charset="0"/>
            </a:endParaRPr>
          </a:p>
          <a:p>
            <a:pPr eaLnBrk="1" hangingPunct="1"/>
            <a:endParaRPr lang="en-US" dirty="0">
              <a:latin typeface="Calibri" charset="0"/>
              <a:cs typeface="Arial" charset="0"/>
            </a:endParaRPr>
          </a:p>
          <a:p>
            <a:pPr eaLnBrk="1" hangingPunct="1"/>
            <a:endParaRPr lang="en-US" dirty="0">
              <a:latin typeface="Calibri" charset="0"/>
              <a:cs typeface="Arial" charset="0"/>
            </a:endParaRPr>
          </a:p>
          <a:p>
            <a:pPr eaLnBrk="1" hangingPunct="1"/>
            <a:r>
              <a:rPr lang="en-US" sz="2800" dirty="0" smtClean="0">
                <a:latin typeface="Calibri" charset="0"/>
                <a:cs typeface="Arial" charset="0"/>
              </a:rPr>
              <a:t>Before </a:t>
            </a:r>
            <a:r>
              <a:rPr lang="en-US" sz="2800" dirty="0">
                <a:latin typeface="Calibri" charset="0"/>
                <a:cs typeface="Arial" charset="0"/>
              </a:rPr>
              <a:t>Collision: Both Conserved </a:t>
            </a:r>
          </a:p>
          <a:p>
            <a:pPr eaLnBrk="1" hangingPunct="1"/>
            <a:r>
              <a:rPr lang="en-US" sz="2800" dirty="0">
                <a:latin typeface="Calibri" charset="0"/>
                <a:cs typeface="Arial" charset="0"/>
              </a:rPr>
              <a:t>During Collision: Momentum Conserved (inelastic collision, energy not conserved, force other than gravity acting)</a:t>
            </a:r>
          </a:p>
          <a:p>
            <a:pPr eaLnBrk="1" hangingPunct="1"/>
            <a:r>
              <a:rPr lang="en-US" sz="2800" dirty="0">
                <a:latin typeface="Calibri" charset="0"/>
                <a:cs typeface="Arial" charset="0"/>
              </a:rPr>
              <a:t>After Collision: Energy Conserved (gravity acting to change the momentum, so only energy is conserved)</a:t>
            </a:r>
          </a:p>
          <a:p>
            <a:pPr eaLnBrk="1" hangingPunct="1"/>
            <a:endParaRPr lang="en-US" dirty="0">
              <a:latin typeface="Calibri" charset="0"/>
              <a:cs typeface="Arial" charset="0"/>
            </a:endParaRPr>
          </a:p>
        </p:txBody>
      </p:sp>
    </p:spTree>
    <p:extLst>
      <p:ext uri="{BB962C8B-B14F-4D97-AF65-F5344CB8AC3E}">
        <p14:creationId xmlns:p14="http://schemas.microsoft.com/office/powerpoint/2010/main" val="16496452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xEl>
                                              <p:pRg st="5" end="5"/>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xEl>
                                              <p:pRg st="6" end="6"/>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63" name="Text Box 39"/>
          <p:cNvSpPr txBox="1">
            <a:spLocks noChangeArrowheads="1"/>
          </p:cNvSpPr>
          <p:nvPr/>
        </p:nvSpPr>
        <p:spPr bwMode="auto">
          <a:xfrm>
            <a:off x="347663" y="3649663"/>
            <a:ext cx="184150" cy="708025"/>
          </a:xfrm>
          <a:prstGeom prst="rect">
            <a:avLst/>
          </a:prstGeom>
          <a:noFill/>
          <a:ln w="19050" algn="ctr">
            <a:noFill/>
            <a:miter lim="800000"/>
            <a:headEnd/>
            <a:tailEnd/>
          </a:ln>
          <a:effectLst/>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FFFF00"/>
                </a:solidFill>
                <a:effectLst>
                  <a:outerShdw blurRad="38100" dist="38100" dir="2700000" algn="tl">
                    <a:srgbClr val="DDDDDD"/>
                  </a:outerShdw>
                </a:effectLst>
              </a:rPr>
              <a:t/>
            </a:r>
            <a:br>
              <a:rPr lang="en-US">
                <a:solidFill>
                  <a:srgbClr val="FFFF00"/>
                </a:solidFill>
                <a:effectLst>
                  <a:outerShdw blurRad="38100" dist="38100" dir="2700000" algn="tl">
                    <a:srgbClr val="DDDDDD"/>
                  </a:outerShdw>
                </a:effectLst>
              </a:rPr>
            </a:br>
            <a:endParaRPr lang="en-US">
              <a:solidFill>
                <a:srgbClr val="FFFF00"/>
              </a:solidFill>
              <a:effectLst>
                <a:outerShdw blurRad="38100" dist="38100" dir="2700000" algn="tl">
                  <a:srgbClr val="DDDDDD"/>
                </a:outerShdw>
              </a:effectLst>
            </a:endParaRPr>
          </a:p>
        </p:txBody>
      </p:sp>
      <p:pic>
        <p:nvPicPr>
          <p:cNvPr id="44035"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6"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4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38"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Line 3"/>
          <p:cNvSpPr>
            <a:spLocks noChangeShapeType="1"/>
          </p:cNvSpPr>
          <p:nvPr/>
        </p:nvSpPr>
        <p:spPr bwMode="auto">
          <a:xfrm>
            <a:off x="515938" y="2662238"/>
            <a:ext cx="5969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44039" name="Rectangle 4"/>
          <p:cNvSpPr>
            <a:spLocks noChangeArrowheads="1"/>
          </p:cNvSpPr>
          <p:nvPr/>
        </p:nvSpPr>
        <p:spPr bwMode="auto">
          <a:xfrm>
            <a:off x="0" y="2057400"/>
            <a:ext cx="67786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sz="2700" i="1">
                <a:solidFill>
                  <a:schemeClr val="tx2"/>
                </a:solidFill>
                <a:effectLst/>
                <a:latin typeface="Times New Roman" charset="0"/>
                <a:cs typeface="Times New Roman" charset="0"/>
              </a:rPr>
              <a:t>m</a:t>
            </a:r>
            <a:r>
              <a:rPr lang="en-US" sz="2700" i="1" baseline="-25000">
                <a:solidFill>
                  <a:schemeClr val="tx2"/>
                </a:solidFill>
                <a:effectLst/>
                <a:latin typeface="Times New Roman" charset="0"/>
                <a:cs typeface="Times New Roman" charset="0"/>
              </a:rPr>
              <a:t>B</a:t>
            </a:r>
            <a:endParaRPr lang="en-US" sz="2700" i="1">
              <a:solidFill>
                <a:schemeClr val="tx2"/>
              </a:solidFill>
              <a:effectLst/>
              <a:latin typeface="Times New Roman" charset="0"/>
              <a:cs typeface="Times New Roman" charset="0"/>
            </a:endParaRPr>
          </a:p>
        </p:txBody>
      </p:sp>
      <p:grpSp>
        <p:nvGrpSpPr>
          <p:cNvPr id="44040" name="Group 5"/>
          <p:cNvGrpSpPr>
            <a:grpSpLocks/>
          </p:cNvGrpSpPr>
          <p:nvPr/>
        </p:nvGrpSpPr>
        <p:grpSpPr bwMode="auto">
          <a:xfrm>
            <a:off x="1028700" y="1514475"/>
            <a:ext cx="2222500" cy="1408113"/>
            <a:chOff x="824" y="636"/>
            <a:chExt cx="1696" cy="1074"/>
          </a:xfrm>
        </p:grpSpPr>
        <p:sp>
          <p:nvSpPr>
            <p:cNvPr id="54"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44073" name="Rectangle 10"/>
            <p:cNvSpPr>
              <a:spLocks noChangeArrowheads="1"/>
            </p:cNvSpPr>
            <p:nvPr/>
          </p:nvSpPr>
          <p:spPr bwMode="auto">
            <a:xfrm>
              <a:off x="1551" y="1340"/>
              <a:ext cx="500"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sz="2800" i="1">
                  <a:solidFill>
                    <a:schemeClr val="tx2"/>
                  </a:solidFill>
                  <a:effectLst/>
                  <a:latin typeface="Times New Roman" charset="0"/>
                  <a:cs typeface="Times New Roman" charset="0"/>
                </a:rPr>
                <a:t>m</a:t>
              </a:r>
              <a:r>
                <a:rPr lang="en-US" sz="2800" i="1" baseline="-25000">
                  <a:solidFill>
                    <a:schemeClr val="tx2"/>
                  </a:solidFill>
                  <a:effectLst/>
                  <a:latin typeface="Times New Roman" charset="0"/>
                  <a:cs typeface="Times New Roman" charset="0"/>
                </a:rPr>
                <a:t>c</a:t>
              </a:r>
              <a:endParaRPr lang="en-US" sz="2800" i="1">
                <a:solidFill>
                  <a:schemeClr val="tx2"/>
                </a:solidFill>
                <a:effectLst/>
                <a:latin typeface="Times New Roman" charset="0"/>
                <a:cs typeface="Times New Roman" charset="0"/>
              </a:endParaRPr>
            </a:p>
          </p:txBody>
        </p:sp>
      </p:grpSp>
      <p:sp>
        <p:nvSpPr>
          <p:cNvPr id="44041" name="Rectangle 11"/>
          <p:cNvSpPr>
            <a:spLocks noChangeArrowheads="1"/>
          </p:cNvSpPr>
          <p:nvPr/>
        </p:nvSpPr>
        <p:spPr bwMode="auto">
          <a:xfrm>
            <a:off x="685800" y="2133600"/>
            <a:ext cx="6096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sz="2900" i="1">
                <a:solidFill>
                  <a:srgbClr val="2D6F9E"/>
                </a:solidFill>
                <a:effectLst/>
                <a:latin typeface="Times New Roman" charset="0"/>
                <a:cs typeface="Times New Roman" charset="0"/>
              </a:rPr>
              <a:t>v</a:t>
            </a:r>
            <a:r>
              <a:rPr lang="en-US" sz="2900" i="1" baseline="-25000">
                <a:solidFill>
                  <a:srgbClr val="2D6F9E"/>
                </a:solidFill>
                <a:effectLst/>
                <a:latin typeface="Times New Roman" charset="0"/>
                <a:cs typeface="Times New Roman" charset="0"/>
              </a:rPr>
              <a:t>B</a:t>
            </a:r>
            <a:endParaRPr lang="en-US" sz="2900" i="1">
              <a:solidFill>
                <a:srgbClr val="2D6F9E"/>
              </a:solidFill>
              <a:effectLst/>
              <a:latin typeface="Times New Roman" charset="0"/>
              <a:cs typeface="Times New Roman" charset="0"/>
            </a:endParaRPr>
          </a:p>
        </p:txBody>
      </p:sp>
      <p:sp>
        <p:nvSpPr>
          <p:cNvPr id="57" name="Line 12"/>
          <p:cNvSpPr>
            <a:spLocks noChangeShapeType="1"/>
          </p:cNvSpPr>
          <p:nvPr/>
        </p:nvSpPr>
        <p:spPr bwMode="auto">
          <a:xfrm>
            <a:off x="4648200" y="2314575"/>
            <a:ext cx="3683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44043" name="Rectangle 13"/>
          <p:cNvSpPr>
            <a:spLocks noChangeArrowheads="1"/>
          </p:cNvSpPr>
          <p:nvPr/>
        </p:nvSpPr>
        <p:spPr bwMode="auto">
          <a:xfrm>
            <a:off x="4610100" y="1854200"/>
            <a:ext cx="63341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rgbClr val="2D6F9E"/>
                </a:solidFill>
                <a:effectLst/>
                <a:latin typeface="Times New Roman" charset="0"/>
                <a:cs typeface="Times New Roman" charset="0"/>
              </a:rPr>
              <a:t>V</a:t>
            </a:r>
            <a:r>
              <a:rPr lang="en-US" i="1" baseline="-25000">
                <a:solidFill>
                  <a:srgbClr val="2D6F9E"/>
                </a:solidFill>
                <a:effectLst/>
                <a:latin typeface="Times New Roman" charset="0"/>
                <a:cs typeface="Times New Roman" charset="0"/>
              </a:rPr>
              <a:t>BC</a:t>
            </a:r>
            <a:endParaRPr lang="en-US" i="1">
              <a:solidFill>
                <a:srgbClr val="2D6F9E"/>
              </a:solidFill>
              <a:effectLst/>
              <a:latin typeface="Times New Roman" charset="0"/>
              <a:cs typeface="Times New Roman" charset="0"/>
            </a:endParaRPr>
          </a:p>
        </p:txBody>
      </p:sp>
      <p:sp>
        <p:nvSpPr>
          <p:cNvPr id="59" name="Line 14"/>
          <p:cNvSpPr>
            <a:spLocks noChangeShapeType="1"/>
          </p:cNvSpPr>
          <p:nvPr/>
        </p:nvSpPr>
        <p:spPr bwMode="auto">
          <a:xfrm>
            <a:off x="7335838" y="2508250"/>
            <a:ext cx="0" cy="444500"/>
          </a:xfrm>
          <a:prstGeom prst="line">
            <a:avLst/>
          </a:prstGeom>
          <a:noFill/>
          <a:ln w="28575">
            <a:solidFill>
              <a:schemeClr val="tx2"/>
            </a:solidFill>
            <a:round/>
            <a:headEnd type="triangle" w="med" len="med"/>
            <a:tailEnd type="triangle" w="med" len="med"/>
          </a:ln>
          <a:effectLst/>
        </p:spPr>
        <p:txBody>
          <a:bodyPr wrap="none" anchor="ctr"/>
          <a:lstStyle/>
          <a:p>
            <a:pPr>
              <a:defRPr/>
            </a:pPr>
            <a:endParaRPr lang="en-US">
              <a:ea typeface="+mn-ea"/>
              <a:cs typeface="+mn-cs"/>
            </a:endParaRPr>
          </a:p>
        </p:txBody>
      </p:sp>
      <p:sp>
        <p:nvSpPr>
          <p:cNvPr id="44045" name="Rectangle 15"/>
          <p:cNvSpPr>
            <a:spLocks noChangeArrowheads="1"/>
          </p:cNvSpPr>
          <p:nvPr/>
        </p:nvSpPr>
        <p:spPr bwMode="auto">
          <a:xfrm>
            <a:off x="7335838" y="2508250"/>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H</a:t>
            </a:r>
          </a:p>
        </p:txBody>
      </p:sp>
      <p:sp>
        <p:nvSpPr>
          <p:cNvPr id="61" name="Text Box 30"/>
          <p:cNvSpPr txBox="1">
            <a:spLocks noChangeArrowheads="1"/>
          </p:cNvSpPr>
          <p:nvPr/>
        </p:nvSpPr>
        <p:spPr bwMode="auto">
          <a:xfrm>
            <a:off x="77788" y="933450"/>
            <a:ext cx="1004887" cy="461963"/>
          </a:xfrm>
          <a:prstGeom prst="rect">
            <a:avLst/>
          </a:prstGeom>
          <a:noFill/>
          <a:ln w="19050" algn="ctr">
            <a:noFill/>
            <a:miter lim="800000"/>
            <a:headEnd/>
            <a:tailEnd/>
          </a:ln>
          <a:effectLst/>
        </p:spPr>
        <p:txBody>
          <a:bodyPr wrap="none">
            <a:spAutoFit/>
          </a:bodyPr>
          <a:lstStyle/>
          <a:p>
            <a:pPr>
              <a:defRPr/>
            </a:pPr>
            <a:r>
              <a:rPr lang="en-US" dirty="0">
                <a:solidFill>
                  <a:srgbClr val="2D6F9E"/>
                </a:solidFill>
                <a:effectLst/>
                <a:latin typeface="+mn-lt"/>
                <a:ea typeface="+mn-ea"/>
                <a:cs typeface="+mn-cs"/>
              </a:rPr>
              <a:t>before</a:t>
            </a:r>
          </a:p>
        </p:txBody>
      </p:sp>
      <p:sp>
        <p:nvSpPr>
          <p:cNvPr id="62" name="Text Box 31"/>
          <p:cNvSpPr txBox="1">
            <a:spLocks noChangeArrowheads="1"/>
          </p:cNvSpPr>
          <p:nvPr/>
        </p:nvSpPr>
        <p:spPr bwMode="auto">
          <a:xfrm>
            <a:off x="3611563" y="933450"/>
            <a:ext cx="992187" cy="461963"/>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during</a:t>
            </a:r>
          </a:p>
        </p:txBody>
      </p:sp>
      <p:sp>
        <p:nvSpPr>
          <p:cNvPr id="65" name="Text Box 32"/>
          <p:cNvSpPr txBox="1">
            <a:spLocks noChangeArrowheads="1"/>
          </p:cNvSpPr>
          <p:nvPr/>
        </p:nvSpPr>
        <p:spPr bwMode="auto">
          <a:xfrm>
            <a:off x="6261100" y="933450"/>
            <a:ext cx="793750"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sp>
        <p:nvSpPr>
          <p:cNvPr id="68" name="Text Box 38"/>
          <p:cNvSpPr txBox="1">
            <a:spLocks noChangeArrowheads="1"/>
          </p:cNvSpPr>
          <p:nvPr/>
        </p:nvSpPr>
        <p:spPr bwMode="auto">
          <a:xfrm>
            <a:off x="4076700" y="3162300"/>
            <a:ext cx="687388" cy="400050"/>
          </a:xfrm>
          <a:prstGeom prst="rect">
            <a:avLst/>
          </a:prstGeom>
          <a:noFill/>
          <a:ln w="19050" algn="ctr">
            <a:noFill/>
            <a:miter lim="800000"/>
            <a:headEnd/>
            <a:tailEnd/>
          </a:ln>
          <a:effectLst/>
        </p:spPr>
        <p:txBody>
          <a:bodyPr wrap="none">
            <a:spAutoFit/>
          </a:bodyPr>
          <a:lstStyle/>
          <a:p>
            <a:pPr>
              <a:defRPr/>
            </a:pPr>
            <a:r>
              <a:rPr lang="en-US" dirty="0">
                <a:solidFill>
                  <a:srgbClr val="C00000"/>
                </a:solidFill>
                <a:effectLst/>
                <a:latin typeface="+mn-lt"/>
                <a:ea typeface="+mn-ea"/>
                <a:cs typeface="+mn-cs"/>
              </a:rPr>
              <a:t>splat</a:t>
            </a:r>
          </a:p>
        </p:txBody>
      </p:sp>
      <p:sp>
        <p:nvSpPr>
          <p:cNvPr id="70" name="Arc 40"/>
          <p:cNvSpPr>
            <a:spLocks/>
          </p:cNvSpPr>
          <p:nvPr/>
        </p:nvSpPr>
        <p:spPr bwMode="auto">
          <a:xfrm flipV="1">
            <a:off x="6569075" y="2314575"/>
            <a:ext cx="565150" cy="461963"/>
          </a:xfrm>
          <a:custGeom>
            <a:avLst/>
            <a:gdLst>
              <a:gd name="G0" fmla="+- 0 0 0"/>
              <a:gd name="G1" fmla="+- 21600 0 0"/>
              <a:gd name="G2" fmla="+- 21600 0 0"/>
              <a:gd name="T0" fmla="*/ 0 w 18707"/>
              <a:gd name="T1" fmla="*/ 0 h 21600"/>
              <a:gd name="T2" fmla="*/ 18707 w 18707"/>
              <a:gd name="T3" fmla="*/ 10802 h 21600"/>
              <a:gd name="T4" fmla="*/ 0 w 18707"/>
              <a:gd name="T5" fmla="*/ 21600 h 21600"/>
            </a:gdLst>
            <a:ahLst/>
            <a:cxnLst>
              <a:cxn ang="0">
                <a:pos x="T0" y="T1"/>
              </a:cxn>
              <a:cxn ang="0">
                <a:pos x="T2" y="T3"/>
              </a:cxn>
              <a:cxn ang="0">
                <a:pos x="T4" y="T5"/>
              </a:cxn>
            </a:cxnLst>
            <a:rect l="0" t="0" r="r" b="b"/>
            <a:pathLst>
              <a:path w="18707" h="21600" fill="none" extrusionOk="0">
                <a:moveTo>
                  <a:pt x="-1" y="0"/>
                </a:moveTo>
                <a:cubicBezTo>
                  <a:pt x="7717" y="0"/>
                  <a:pt x="14849" y="4117"/>
                  <a:pt x="18707" y="10801"/>
                </a:cubicBezTo>
              </a:path>
              <a:path w="18707" h="21600" stroke="0" extrusionOk="0">
                <a:moveTo>
                  <a:pt x="-1" y="0"/>
                </a:moveTo>
                <a:cubicBezTo>
                  <a:pt x="7717" y="0"/>
                  <a:pt x="14849" y="4117"/>
                  <a:pt x="18707" y="10801"/>
                </a:cubicBezTo>
                <a:lnTo>
                  <a:pt x="0" y="21600"/>
                </a:lnTo>
                <a:close/>
              </a:path>
            </a:pathLst>
          </a:custGeom>
          <a:noFill/>
          <a:ln w="28575">
            <a:solidFill>
              <a:schemeClr val="tx2"/>
            </a:solidFill>
            <a:prstDash val="sysDot"/>
            <a:round/>
            <a:headEnd/>
            <a:tailEnd type="triangle" w="med" len="med"/>
          </a:ln>
          <a:effectLst/>
        </p:spPr>
        <p:txBody>
          <a:bodyPr anchor="ctr">
            <a:spAutoFit/>
          </a:bodyPr>
          <a:lstStyle/>
          <a:p>
            <a:pPr>
              <a:defRPr/>
            </a:pPr>
            <a:endParaRPr lang="en-US" dirty="0">
              <a:ea typeface="+mn-ea"/>
              <a:cs typeface="+mn-cs"/>
            </a:endParaRPr>
          </a:p>
        </p:txBody>
      </p:sp>
      <p:pic>
        <p:nvPicPr>
          <p:cNvPr id="44051"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9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52"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53"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4054" name="Group 5"/>
          <p:cNvGrpSpPr>
            <a:grpSpLocks/>
          </p:cNvGrpSpPr>
          <p:nvPr/>
        </p:nvGrpSpPr>
        <p:grpSpPr bwMode="auto">
          <a:xfrm>
            <a:off x="3751263" y="1514475"/>
            <a:ext cx="2222500" cy="1374775"/>
            <a:chOff x="824" y="636"/>
            <a:chExt cx="1696" cy="1048"/>
          </a:xfrm>
        </p:grpSpPr>
        <p:sp>
          <p:nvSpPr>
            <p:cNvPr id="75"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76" name="Rectangle 10"/>
            <p:cNvSpPr>
              <a:spLocks noChangeArrowheads="1"/>
            </p:cNvSpPr>
            <p:nvPr/>
          </p:nvSpPr>
          <p:spPr bwMode="auto">
            <a:xfrm>
              <a:off x="1548" y="1362"/>
              <a:ext cx="138" cy="322"/>
            </a:xfrm>
            <a:prstGeom prst="rect">
              <a:avLst/>
            </a:prstGeom>
            <a:noFill/>
            <a:ln w="12700">
              <a:noFill/>
              <a:miter lim="800000"/>
              <a:headEnd/>
              <a:tailEnd/>
            </a:ln>
            <a:effectLst/>
          </p:spPr>
          <p:txBody>
            <a:bodyPr wrap="none" lIns="90488" tIns="44450" rIns="90488" bIns="44450">
              <a:spAutoFit/>
            </a:bodyPr>
            <a:lstStyle/>
            <a:p>
              <a:pPr marL="285750" indent="-285750">
                <a:lnSpc>
                  <a:spcPct val="90000"/>
                </a:lnSpc>
                <a:spcBef>
                  <a:spcPct val="30000"/>
                </a:spcBef>
                <a:defRPr/>
              </a:pPr>
              <a:endParaRPr lang="en-US" i="1" dirty="0">
                <a:solidFill>
                  <a:srgbClr val="FFFF00"/>
                </a:solidFill>
                <a:effectLst>
                  <a:outerShdw blurRad="38100" dist="38100" dir="2700000" algn="tl">
                    <a:srgbClr val="000000"/>
                  </a:outerShdw>
                </a:effectLst>
                <a:ea typeface="+mn-ea"/>
                <a:cs typeface="+mn-cs"/>
              </a:endParaRPr>
            </a:p>
          </p:txBody>
        </p:sp>
      </p:grpSp>
      <p:sp>
        <p:nvSpPr>
          <p:cNvPr id="77" name="Line 37"/>
          <p:cNvSpPr>
            <a:spLocks noChangeShapeType="1"/>
          </p:cNvSpPr>
          <p:nvPr/>
        </p:nvSpPr>
        <p:spPr bwMode="auto">
          <a:xfrm flipH="1" flipV="1">
            <a:off x="3962400" y="2743200"/>
            <a:ext cx="307975" cy="500063"/>
          </a:xfrm>
          <a:prstGeom prst="line">
            <a:avLst/>
          </a:prstGeom>
          <a:noFill/>
          <a:ln w="19050">
            <a:solidFill>
              <a:srgbClr val="C00000"/>
            </a:solidFill>
            <a:round/>
            <a:headEnd/>
            <a:tailEnd type="triangle" w="med" len="med"/>
          </a:ln>
          <a:effectLst/>
        </p:spPr>
        <p:txBody>
          <a:bodyPr>
            <a:spAutoFit/>
          </a:bodyPr>
          <a:lstStyle/>
          <a:p>
            <a:pPr>
              <a:defRPr/>
            </a:pPr>
            <a:endParaRPr lang="en-US">
              <a:ea typeface="+mn-ea"/>
              <a:cs typeface="+mn-cs"/>
            </a:endParaRPr>
          </a:p>
        </p:txBody>
      </p:sp>
      <p:pic>
        <p:nvPicPr>
          <p:cNvPr id="44056"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2552700"/>
            <a:ext cx="2397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57"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225" y="2522538"/>
            <a:ext cx="125413"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58"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350228">
            <a:off x="7331869" y="1308894"/>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59"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350228">
            <a:off x="8208169" y="1299369"/>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Line 8"/>
          <p:cNvSpPr>
            <a:spLocks noChangeShapeType="1"/>
          </p:cNvSpPr>
          <p:nvPr/>
        </p:nvSpPr>
        <p:spPr bwMode="auto">
          <a:xfrm>
            <a:off x="6667500" y="1516063"/>
            <a:ext cx="2222500"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pic>
        <p:nvPicPr>
          <p:cNvPr id="44061"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2019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2"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500" y="2133600"/>
            <a:ext cx="1254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Title 87"/>
          <p:cNvSpPr txBox="1">
            <a:spLocks/>
          </p:cNvSpPr>
          <p:nvPr/>
        </p:nvSpPr>
        <p:spPr>
          <a:xfrm>
            <a:off x="155575" y="0"/>
            <a:ext cx="8839200" cy="588963"/>
          </a:xfrm>
          <a:prstGeom prst="rect">
            <a:avLst/>
          </a:prstGeom>
        </p:spPr>
        <p:txBody>
          <a:bodyPr/>
          <a:lstStyle/>
          <a:p>
            <a:pPr algn="ctr">
              <a:defRPr/>
            </a:pPr>
            <a:r>
              <a:rPr lang="en-US" sz="3000" b="1" i="1" kern="0" dirty="0">
                <a:solidFill>
                  <a:srgbClr val="FFFFFF"/>
                </a:solidFill>
                <a:effectLst/>
                <a:latin typeface="Trebuchet MS" pitchFamily="34" charset="0"/>
                <a:ea typeface="+mj-ea"/>
                <a:cs typeface="+mj-cs"/>
              </a:rPr>
              <a:t>Problem Solving Time</a:t>
            </a:r>
          </a:p>
        </p:txBody>
      </p:sp>
      <p:sp>
        <p:nvSpPr>
          <p:cNvPr id="37" name="TextBox 36"/>
          <p:cNvSpPr txBox="1"/>
          <p:nvPr/>
        </p:nvSpPr>
        <p:spPr>
          <a:xfrm>
            <a:off x="304800" y="3352800"/>
            <a:ext cx="1752600" cy="80010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sz="2300">
                <a:solidFill>
                  <a:schemeClr val="tx2"/>
                </a:solidFill>
                <a:effectLst>
                  <a:outerShdw blurRad="38100" dist="38100" dir="2700000" algn="tl">
                    <a:srgbClr val="DDDDDD"/>
                  </a:outerShdw>
                </a:effectLst>
              </a:rPr>
              <a:t>m</a:t>
            </a:r>
            <a:r>
              <a:rPr lang="en-US" sz="2300" baseline="-25000">
                <a:solidFill>
                  <a:schemeClr val="tx2"/>
                </a:solidFill>
                <a:effectLst>
                  <a:outerShdw blurRad="38100" dist="38100" dir="2700000" algn="tl">
                    <a:srgbClr val="DDDDDD"/>
                  </a:outerShdw>
                </a:effectLst>
              </a:rPr>
              <a:t>B</a:t>
            </a:r>
            <a:r>
              <a:rPr lang="en-US" sz="2300">
                <a:solidFill>
                  <a:schemeClr val="tx2"/>
                </a:solidFill>
                <a:effectLst>
                  <a:outerShdw blurRad="38100" dist="38100" dir="2700000" algn="tl">
                    <a:srgbClr val="DDDDDD"/>
                  </a:outerShdw>
                </a:effectLst>
              </a:rPr>
              <a:t> = 0.2 kg</a:t>
            </a:r>
          </a:p>
          <a:p>
            <a:r>
              <a:rPr lang="en-US" sz="2300">
                <a:solidFill>
                  <a:schemeClr val="tx2"/>
                </a:solidFill>
                <a:effectLst>
                  <a:outerShdw blurRad="38100" dist="38100" dir="2700000" algn="tl">
                    <a:srgbClr val="DDDDDD"/>
                  </a:outerShdw>
                </a:effectLst>
              </a:rPr>
              <a:t>v</a:t>
            </a:r>
            <a:r>
              <a:rPr lang="en-US" sz="2300" baseline="-25000">
                <a:solidFill>
                  <a:schemeClr val="tx2"/>
                </a:solidFill>
                <a:effectLst>
                  <a:outerShdw blurRad="38100" dist="38100" dir="2700000" algn="tl">
                    <a:srgbClr val="DDDDDD"/>
                  </a:outerShdw>
                </a:effectLst>
              </a:rPr>
              <a:t>B </a:t>
            </a:r>
            <a:r>
              <a:rPr lang="en-US" sz="2300">
                <a:solidFill>
                  <a:schemeClr val="tx2"/>
                </a:solidFill>
                <a:effectLst>
                  <a:outerShdw blurRad="38100" dist="38100" dir="2700000" algn="tl">
                    <a:srgbClr val="DDDDDD"/>
                  </a:outerShdw>
                </a:effectLst>
              </a:rPr>
              <a:t>= 12 m/s</a:t>
            </a:r>
          </a:p>
        </p:txBody>
      </p:sp>
      <p:sp>
        <p:nvSpPr>
          <p:cNvPr id="39" name="TextBox 38"/>
          <p:cNvSpPr txBox="1"/>
          <p:nvPr/>
        </p:nvSpPr>
        <p:spPr>
          <a:xfrm>
            <a:off x="2209800" y="3429000"/>
            <a:ext cx="1879600" cy="492125"/>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sz="2600">
                <a:solidFill>
                  <a:schemeClr val="tx2"/>
                </a:solidFill>
                <a:effectLst>
                  <a:outerShdw blurRad="38100" dist="38100" dir="2700000" algn="tl">
                    <a:srgbClr val="DDDDDD"/>
                  </a:outerShdw>
                </a:effectLst>
              </a:rPr>
              <a:t>m</a:t>
            </a:r>
            <a:r>
              <a:rPr lang="en-US" sz="2600" baseline="-25000">
                <a:solidFill>
                  <a:schemeClr val="tx2"/>
                </a:solidFill>
                <a:effectLst>
                  <a:outerShdw blurRad="38100" dist="38100" dir="2700000" algn="tl">
                    <a:srgbClr val="DDDDDD"/>
                  </a:outerShdw>
                </a:effectLst>
              </a:rPr>
              <a:t>C </a:t>
            </a:r>
            <a:r>
              <a:rPr lang="en-US" sz="2600">
                <a:solidFill>
                  <a:schemeClr val="tx2"/>
                </a:solidFill>
                <a:effectLst>
                  <a:outerShdw blurRad="38100" dist="38100" dir="2700000" algn="tl">
                    <a:srgbClr val="DDDDDD"/>
                  </a:outerShdw>
                </a:effectLst>
              </a:rPr>
              <a:t>= 3.8 kg</a:t>
            </a:r>
          </a:p>
        </p:txBody>
      </p:sp>
      <p:sp>
        <p:nvSpPr>
          <p:cNvPr id="41" name="TextBox 40"/>
          <p:cNvSpPr txBox="1"/>
          <p:nvPr/>
        </p:nvSpPr>
        <p:spPr>
          <a:xfrm>
            <a:off x="1295400" y="4495800"/>
            <a:ext cx="6627813" cy="40005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000000"/>
                </a:solidFill>
                <a:effectLst>
                  <a:outerShdw blurRad="38100" dist="38100" dir="2700000" algn="tl">
                    <a:srgbClr val="DDDDDD"/>
                  </a:outerShdw>
                </a:effectLst>
              </a:rPr>
              <a:t>What is the velocity of the ball/catcher after the collision?</a:t>
            </a:r>
          </a:p>
        </p:txBody>
      </p:sp>
      <p:sp>
        <p:nvSpPr>
          <p:cNvPr id="42" name="TextBox 41"/>
          <p:cNvSpPr txBox="1"/>
          <p:nvPr/>
        </p:nvSpPr>
        <p:spPr>
          <a:xfrm>
            <a:off x="1371600" y="4953000"/>
            <a:ext cx="4327525" cy="40005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000000"/>
                </a:solidFill>
                <a:effectLst>
                  <a:outerShdw blurRad="38100" dist="38100" dir="2700000" algn="tl">
                    <a:srgbClr val="DDDDDD"/>
                  </a:outerShdw>
                </a:effectLst>
              </a:rPr>
              <a:t>Conservation of momentum:  P</a:t>
            </a:r>
            <a:r>
              <a:rPr lang="en-US" baseline="-25000">
                <a:solidFill>
                  <a:srgbClr val="000000"/>
                </a:solidFill>
                <a:effectLst>
                  <a:outerShdw blurRad="38100" dist="38100" dir="2700000" algn="tl">
                    <a:srgbClr val="DDDDDD"/>
                  </a:outerShdw>
                </a:effectLst>
              </a:rPr>
              <a:t>o</a:t>
            </a:r>
            <a:r>
              <a:rPr lang="en-US">
                <a:solidFill>
                  <a:srgbClr val="000000"/>
                </a:solidFill>
                <a:effectLst>
                  <a:outerShdw blurRad="38100" dist="38100" dir="2700000" algn="tl">
                    <a:srgbClr val="DDDDDD"/>
                  </a:outerShdw>
                </a:effectLst>
              </a:rPr>
              <a:t> = P</a:t>
            </a:r>
            <a:r>
              <a:rPr lang="en-US" baseline="-25000">
                <a:solidFill>
                  <a:srgbClr val="000000"/>
                </a:solidFill>
                <a:effectLst>
                  <a:outerShdw blurRad="38100" dist="38100" dir="2700000" algn="tl">
                    <a:srgbClr val="DDDDDD"/>
                  </a:outerShdw>
                </a:effectLst>
              </a:rPr>
              <a:t>f</a:t>
            </a:r>
          </a:p>
        </p:txBody>
      </p:sp>
      <p:sp>
        <p:nvSpPr>
          <p:cNvPr id="43" name="TextBox 42"/>
          <p:cNvSpPr txBox="1"/>
          <p:nvPr/>
        </p:nvSpPr>
        <p:spPr>
          <a:xfrm>
            <a:off x="3124200" y="5410200"/>
            <a:ext cx="3825875" cy="40005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000000"/>
                </a:solidFill>
                <a:effectLst>
                  <a:outerShdw blurRad="38100" dist="38100" dir="2700000" algn="tl">
                    <a:srgbClr val="DDDDDD"/>
                  </a:outerShdw>
                </a:effectLst>
              </a:rPr>
              <a:t>m</a:t>
            </a:r>
            <a:r>
              <a:rPr lang="en-US" baseline="-25000">
                <a:solidFill>
                  <a:srgbClr val="000000"/>
                </a:solidFill>
                <a:effectLst>
                  <a:outerShdw blurRad="38100" dist="38100" dir="2700000" algn="tl">
                    <a:srgbClr val="DDDDDD"/>
                  </a:outerShdw>
                </a:effectLst>
              </a:rPr>
              <a:t>B</a:t>
            </a:r>
            <a:r>
              <a:rPr lang="en-US">
                <a:solidFill>
                  <a:srgbClr val="000000"/>
                </a:solidFill>
                <a:effectLst>
                  <a:outerShdw blurRad="38100" dist="38100" dir="2700000" algn="tl">
                    <a:srgbClr val="DDDDDD"/>
                  </a:outerShdw>
                </a:effectLst>
              </a:rPr>
              <a:t> v</a:t>
            </a:r>
            <a:r>
              <a:rPr lang="en-US" baseline="-25000">
                <a:solidFill>
                  <a:srgbClr val="000000"/>
                </a:solidFill>
                <a:effectLst>
                  <a:outerShdw blurRad="38100" dist="38100" dir="2700000" algn="tl">
                    <a:srgbClr val="DDDDDD"/>
                  </a:outerShdw>
                </a:effectLst>
              </a:rPr>
              <a:t>Bo</a:t>
            </a:r>
            <a:r>
              <a:rPr lang="en-US">
                <a:solidFill>
                  <a:srgbClr val="000000"/>
                </a:solidFill>
                <a:effectLst>
                  <a:outerShdw blurRad="38100" dist="38100" dir="2700000" algn="tl">
                    <a:srgbClr val="DDDDDD"/>
                  </a:outerShdw>
                </a:effectLst>
              </a:rPr>
              <a:t> + m</a:t>
            </a:r>
            <a:r>
              <a:rPr lang="en-US" baseline="-25000">
                <a:solidFill>
                  <a:srgbClr val="000000"/>
                </a:solidFill>
                <a:effectLst>
                  <a:outerShdw blurRad="38100" dist="38100" dir="2700000" algn="tl">
                    <a:srgbClr val="DDDDDD"/>
                  </a:outerShdw>
                </a:effectLst>
              </a:rPr>
              <a:t>C</a:t>
            </a:r>
            <a:r>
              <a:rPr lang="en-US">
                <a:solidFill>
                  <a:srgbClr val="000000"/>
                </a:solidFill>
                <a:effectLst>
                  <a:outerShdw blurRad="38100" dist="38100" dir="2700000" algn="tl">
                    <a:srgbClr val="DDDDDD"/>
                  </a:outerShdw>
                </a:effectLst>
              </a:rPr>
              <a:t> v</a:t>
            </a:r>
            <a:r>
              <a:rPr lang="en-US" baseline="-25000">
                <a:solidFill>
                  <a:srgbClr val="000000"/>
                </a:solidFill>
                <a:effectLst>
                  <a:outerShdw blurRad="38100" dist="38100" dir="2700000" algn="tl">
                    <a:srgbClr val="DDDDDD"/>
                  </a:outerShdw>
                </a:effectLst>
              </a:rPr>
              <a:t>Co</a:t>
            </a:r>
            <a:r>
              <a:rPr lang="en-US">
                <a:solidFill>
                  <a:srgbClr val="000000"/>
                </a:solidFill>
                <a:effectLst>
                  <a:outerShdw blurRad="38100" dist="38100" dir="2700000" algn="tl">
                    <a:srgbClr val="DDDDDD"/>
                  </a:outerShdw>
                </a:effectLst>
              </a:rPr>
              <a:t> = (m</a:t>
            </a:r>
            <a:r>
              <a:rPr lang="en-US" baseline="-25000">
                <a:solidFill>
                  <a:srgbClr val="000000"/>
                </a:solidFill>
                <a:effectLst>
                  <a:outerShdw blurRad="38100" dist="38100" dir="2700000" algn="tl">
                    <a:srgbClr val="DDDDDD"/>
                  </a:outerShdw>
                </a:effectLst>
              </a:rPr>
              <a:t>B</a:t>
            </a:r>
            <a:r>
              <a:rPr lang="en-US">
                <a:solidFill>
                  <a:srgbClr val="000000"/>
                </a:solidFill>
                <a:effectLst>
                  <a:outerShdw blurRad="38100" dist="38100" dir="2700000" algn="tl">
                    <a:srgbClr val="DDDDDD"/>
                  </a:outerShdw>
                </a:effectLst>
              </a:rPr>
              <a:t> + m</a:t>
            </a:r>
            <a:r>
              <a:rPr lang="en-US" baseline="-25000">
                <a:solidFill>
                  <a:srgbClr val="000000"/>
                </a:solidFill>
                <a:effectLst>
                  <a:outerShdw blurRad="38100" dist="38100" dir="2700000" algn="tl">
                    <a:srgbClr val="DDDDDD"/>
                  </a:outerShdw>
                </a:effectLst>
              </a:rPr>
              <a:t>C</a:t>
            </a:r>
            <a:r>
              <a:rPr lang="en-US">
                <a:solidFill>
                  <a:srgbClr val="000000"/>
                </a:solidFill>
                <a:effectLst>
                  <a:outerShdw blurRad="38100" dist="38100" dir="2700000" algn="tl">
                    <a:srgbClr val="DDDDDD"/>
                  </a:outerShdw>
                </a:effectLst>
              </a:rPr>
              <a:t>) v</a:t>
            </a:r>
            <a:r>
              <a:rPr lang="en-US" baseline="-25000">
                <a:solidFill>
                  <a:srgbClr val="000000"/>
                </a:solidFill>
                <a:effectLst>
                  <a:outerShdw blurRad="38100" dist="38100" dir="2700000" algn="tl">
                    <a:srgbClr val="DDDDDD"/>
                  </a:outerShdw>
                </a:effectLst>
              </a:rPr>
              <a:t>BC</a:t>
            </a:r>
            <a:r>
              <a:rPr lang="en-US">
                <a:solidFill>
                  <a:srgbClr val="000000"/>
                </a:solidFill>
                <a:effectLst>
                  <a:outerShdw blurRad="38100" dist="38100" dir="2700000" algn="tl">
                    <a:srgbClr val="DDDDDD"/>
                  </a:outerShdw>
                </a:effectLst>
              </a:rPr>
              <a:t> </a:t>
            </a:r>
            <a:endParaRPr lang="en-US" baseline="-25000">
              <a:solidFill>
                <a:srgbClr val="000000"/>
              </a:solidFill>
              <a:effectLst>
                <a:outerShdw blurRad="38100" dist="38100" dir="2700000" algn="tl">
                  <a:srgbClr val="DDDDDD"/>
                </a:outerShdw>
              </a:effectLst>
            </a:endParaRPr>
          </a:p>
        </p:txBody>
      </p:sp>
    </p:spTree>
    <p:extLst>
      <p:ext uri="{BB962C8B-B14F-4D97-AF65-F5344CB8AC3E}">
        <p14:creationId xmlns:p14="http://schemas.microsoft.com/office/powerpoint/2010/main" val="42308227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63" name="Text Box 39"/>
          <p:cNvSpPr txBox="1">
            <a:spLocks noChangeArrowheads="1"/>
          </p:cNvSpPr>
          <p:nvPr/>
        </p:nvSpPr>
        <p:spPr bwMode="auto">
          <a:xfrm>
            <a:off x="347663" y="3649663"/>
            <a:ext cx="184150" cy="708025"/>
          </a:xfrm>
          <a:prstGeom prst="rect">
            <a:avLst/>
          </a:prstGeom>
          <a:noFill/>
          <a:ln w="19050" algn="ctr">
            <a:noFill/>
            <a:miter lim="800000"/>
            <a:headEnd/>
            <a:tailEnd/>
          </a:ln>
          <a:effectLst/>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FFFF00"/>
                </a:solidFill>
                <a:effectLst>
                  <a:outerShdw blurRad="38100" dist="38100" dir="2700000" algn="tl">
                    <a:srgbClr val="DDDDDD"/>
                  </a:outerShdw>
                </a:effectLst>
              </a:rPr>
              <a:t/>
            </a:r>
            <a:br>
              <a:rPr lang="en-US">
                <a:solidFill>
                  <a:srgbClr val="FFFF00"/>
                </a:solidFill>
                <a:effectLst>
                  <a:outerShdw blurRad="38100" dist="38100" dir="2700000" algn="tl">
                    <a:srgbClr val="DDDDDD"/>
                  </a:outerShdw>
                </a:effectLst>
              </a:rPr>
            </a:br>
            <a:endParaRPr lang="en-US">
              <a:solidFill>
                <a:srgbClr val="FFFF00"/>
              </a:solidFill>
              <a:effectLst>
                <a:outerShdw blurRad="38100" dist="38100" dir="2700000" algn="tl">
                  <a:srgbClr val="DDDDDD"/>
                </a:outerShdw>
              </a:effectLst>
            </a:endParaRPr>
          </a:p>
        </p:txBody>
      </p:sp>
      <p:pic>
        <p:nvPicPr>
          <p:cNvPr id="45059"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0"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4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38"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Line 3"/>
          <p:cNvSpPr>
            <a:spLocks noChangeShapeType="1"/>
          </p:cNvSpPr>
          <p:nvPr/>
        </p:nvSpPr>
        <p:spPr bwMode="auto">
          <a:xfrm>
            <a:off x="515938" y="2662238"/>
            <a:ext cx="5969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45063" name="Rectangle 4"/>
          <p:cNvSpPr>
            <a:spLocks noChangeArrowheads="1"/>
          </p:cNvSpPr>
          <p:nvPr/>
        </p:nvSpPr>
        <p:spPr bwMode="auto">
          <a:xfrm>
            <a:off x="0" y="2057400"/>
            <a:ext cx="67786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sz="2700" i="1">
                <a:solidFill>
                  <a:schemeClr val="tx2"/>
                </a:solidFill>
                <a:effectLst/>
                <a:latin typeface="Times New Roman" charset="0"/>
                <a:cs typeface="Times New Roman" charset="0"/>
              </a:rPr>
              <a:t>m</a:t>
            </a:r>
            <a:r>
              <a:rPr lang="en-US" sz="2700" i="1" baseline="-25000">
                <a:solidFill>
                  <a:schemeClr val="tx2"/>
                </a:solidFill>
                <a:effectLst/>
                <a:latin typeface="Times New Roman" charset="0"/>
                <a:cs typeface="Times New Roman" charset="0"/>
              </a:rPr>
              <a:t>B</a:t>
            </a:r>
            <a:endParaRPr lang="en-US" sz="2700" i="1">
              <a:solidFill>
                <a:schemeClr val="tx2"/>
              </a:solidFill>
              <a:effectLst/>
              <a:latin typeface="Times New Roman" charset="0"/>
              <a:cs typeface="Times New Roman" charset="0"/>
            </a:endParaRPr>
          </a:p>
        </p:txBody>
      </p:sp>
      <p:grpSp>
        <p:nvGrpSpPr>
          <p:cNvPr id="45064" name="Group 5"/>
          <p:cNvGrpSpPr>
            <a:grpSpLocks/>
          </p:cNvGrpSpPr>
          <p:nvPr/>
        </p:nvGrpSpPr>
        <p:grpSpPr bwMode="auto">
          <a:xfrm>
            <a:off x="1028700" y="1514475"/>
            <a:ext cx="2222500" cy="1408113"/>
            <a:chOff x="824" y="636"/>
            <a:chExt cx="1696" cy="1074"/>
          </a:xfrm>
        </p:grpSpPr>
        <p:sp>
          <p:nvSpPr>
            <p:cNvPr id="54"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45097" name="Rectangle 10"/>
            <p:cNvSpPr>
              <a:spLocks noChangeArrowheads="1"/>
            </p:cNvSpPr>
            <p:nvPr/>
          </p:nvSpPr>
          <p:spPr bwMode="auto">
            <a:xfrm>
              <a:off x="1551" y="1340"/>
              <a:ext cx="500"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sz="2800" i="1">
                  <a:solidFill>
                    <a:schemeClr val="tx2"/>
                  </a:solidFill>
                  <a:effectLst/>
                  <a:latin typeface="Times New Roman" charset="0"/>
                  <a:cs typeface="Times New Roman" charset="0"/>
                </a:rPr>
                <a:t>m</a:t>
              </a:r>
              <a:r>
                <a:rPr lang="en-US" sz="2800" i="1" baseline="-25000">
                  <a:solidFill>
                    <a:schemeClr val="tx2"/>
                  </a:solidFill>
                  <a:effectLst/>
                  <a:latin typeface="Times New Roman" charset="0"/>
                  <a:cs typeface="Times New Roman" charset="0"/>
                </a:rPr>
                <a:t>c</a:t>
              </a:r>
              <a:endParaRPr lang="en-US" sz="2800" i="1">
                <a:solidFill>
                  <a:schemeClr val="tx2"/>
                </a:solidFill>
                <a:effectLst/>
                <a:latin typeface="Times New Roman" charset="0"/>
                <a:cs typeface="Times New Roman" charset="0"/>
              </a:endParaRPr>
            </a:p>
          </p:txBody>
        </p:sp>
      </p:grpSp>
      <p:sp>
        <p:nvSpPr>
          <p:cNvPr id="45065" name="Rectangle 11"/>
          <p:cNvSpPr>
            <a:spLocks noChangeArrowheads="1"/>
          </p:cNvSpPr>
          <p:nvPr/>
        </p:nvSpPr>
        <p:spPr bwMode="auto">
          <a:xfrm>
            <a:off x="685800" y="2133600"/>
            <a:ext cx="6096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sz="2900" i="1">
                <a:solidFill>
                  <a:srgbClr val="2D6F9E"/>
                </a:solidFill>
                <a:effectLst/>
                <a:latin typeface="Times New Roman" charset="0"/>
                <a:cs typeface="Times New Roman" charset="0"/>
              </a:rPr>
              <a:t>v</a:t>
            </a:r>
            <a:r>
              <a:rPr lang="en-US" sz="2900" i="1" baseline="-25000">
                <a:solidFill>
                  <a:srgbClr val="2D6F9E"/>
                </a:solidFill>
                <a:effectLst/>
                <a:latin typeface="Times New Roman" charset="0"/>
                <a:cs typeface="Times New Roman" charset="0"/>
              </a:rPr>
              <a:t>B</a:t>
            </a:r>
            <a:endParaRPr lang="en-US" sz="2900" i="1">
              <a:solidFill>
                <a:srgbClr val="2D6F9E"/>
              </a:solidFill>
              <a:effectLst/>
              <a:latin typeface="Times New Roman" charset="0"/>
              <a:cs typeface="Times New Roman" charset="0"/>
            </a:endParaRPr>
          </a:p>
        </p:txBody>
      </p:sp>
      <p:sp>
        <p:nvSpPr>
          <p:cNvPr id="57" name="Line 12"/>
          <p:cNvSpPr>
            <a:spLocks noChangeShapeType="1"/>
          </p:cNvSpPr>
          <p:nvPr/>
        </p:nvSpPr>
        <p:spPr bwMode="auto">
          <a:xfrm>
            <a:off x="4648200" y="2314575"/>
            <a:ext cx="3683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45067" name="Rectangle 13"/>
          <p:cNvSpPr>
            <a:spLocks noChangeArrowheads="1"/>
          </p:cNvSpPr>
          <p:nvPr/>
        </p:nvSpPr>
        <p:spPr bwMode="auto">
          <a:xfrm>
            <a:off x="4953000" y="3200400"/>
            <a:ext cx="16764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a:solidFill>
                  <a:srgbClr val="000000"/>
                </a:solidFill>
                <a:effectLst/>
                <a:latin typeface="Times New Roman" charset="0"/>
                <a:cs typeface="Times New Roman" charset="0"/>
              </a:rPr>
              <a:t>V</a:t>
            </a:r>
            <a:r>
              <a:rPr lang="en-US" baseline="-25000">
                <a:solidFill>
                  <a:srgbClr val="000000"/>
                </a:solidFill>
                <a:effectLst/>
                <a:latin typeface="Times New Roman" charset="0"/>
                <a:cs typeface="Times New Roman" charset="0"/>
              </a:rPr>
              <a:t>BC </a:t>
            </a:r>
            <a:r>
              <a:rPr lang="en-US">
                <a:solidFill>
                  <a:srgbClr val="000000"/>
                </a:solidFill>
                <a:effectLst/>
                <a:latin typeface="Times New Roman" charset="0"/>
                <a:cs typeface="Times New Roman" charset="0"/>
              </a:rPr>
              <a:t>= 0.6 m/s</a:t>
            </a:r>
          </a:p>
        </p:txBody>
      </p:sp>
      <p:sp>
        <p:nvSpPr>
          <p:cNvPr id="59" name="Line 14"/>
          <p:cNvSpPr>
            <a:spLocks noChangeShapeType="1"/>
          </p:cNvSpPr>
          <p:nvPr/>
        </p:nvSpPr>
        <p:spPr bwMode="auto">
          <a:xfrm>
            <a:off x="7335838" y="2508250"/>
            <a:ext cx="0" cy="444500"/>
          </a:xfrm>
          <a:prstGeom prst="line">
            <a:avLst/>
          </a:prstGeom>
          <a:noFill/>
          <a:ln w="28575">
            <a:solidFill>
              <a:schemeClr val="tx2"/>
            </a:solidFill>
            <a:round/>
            <a:headEnd type="triangle" w="med" len="med"/>
            <a:tailEnd type="triangle" w="med" len="med"/>
          </a:ln>
          <a:effectLst/>
        </p:spPr>
        <p:txBody>
          <a:bodyPr wrap="none" anchor="ctr"/>
          <a:lstStyle/>
          <a:p>
            <a:pPr>
              <a:defRPr/>
            </a:pPr>
            <a:endParaRPr lang="en-US">
              <a:ea typeface="+mn-ea"/>
              <a:cs typeface="+mn-cs"/>
            </a:endParaRPr>
          </a:p>
        </p:txBody>
      </p:sp>
      <p:sp>
        <p:nvSpPr>
          <p:cNvPr id="45069" name="Rectangle 15"/>
          <p:cNvSpPr>
            <a:spLocks noChangeArrowheads="1"/>
          </p:cNvSpPr>
          <p:nvPr/>
        </p:nvSpPr>
        <p:spPr bwMode="auto">
          <a:xfrm>
            <a:off x="7335838" y="2508250"/>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H</a:t>
            </a:r>
          </a:p>
        </p:txBody>
      </p:sp>
      <p:sp>
        <p:nvSpPr>
          <p:cNvPr id="61" name="Text Box 30"/>
          <p:cNvSpPr txBox="1">
            <a:spLocks noChangeArrowheads="1"/>
          </p:cNvSpPr>
          <p:nvPr/>
        </p:nvSpPr>
        <p:spPr bwMode="auto">
          <a:xfrm>
            <a:off x="77788" y="933450"/>
            <a:ext cx="1004887" cy="461963"/>
          </a:xfrm>
          <a:prstGeom prst="rect">
            <a:avLst/>
          </a:prstGeom>
          <a:noFill/>
          <a:ln w="19050" algn="ctr">
            <a:noFill/>
            <a:miter lim="800000"/>
            <a:headEnd/>
            <a:tailEnd/>
          </a:ln>
          <a:effectLst/>
        </p:spPr>
        <p:txBody>
          <a:bodyPr wrap="none">
            <a:spAutoFit/>
          </a:bodyPr>
          <a:lstStyle/>
          <a:p>
            <a:pPr>
              <a:defRPr/>
            </a:pPr>
            <a:r>
              <a:rPr lang="en-US" dirty="0">
                <a:solidFill>
                  <a:srgbClr val="2D6F9E"/>
                </a:solidFill>
                <a:effectLst/>
                <a:latin typeface="+mn-lt"/>
                <a:ea typeface="+mn-ea"/>
                <a:cs typeface="+mn-cs"/>
              </a:rPr>
              <a:t>before</a:t>
            </a:r>
          </a:p>
        </p:txBody>
      </p:sp>
      <p:sp>
        <p:nvSpPr>
          <p:cNvPr id="62" name="Text Box 31"/>
          <p:cNvSpPr txBox="1">
            <a:spLocks noChangeArrowheads="1"/>
          </p:cNvSpPr>
          <p:nvPr/>
        </p:nvSpPr>
        <p:spPr bwMode="auto">
          <a:xfrm>
            <a:off x="3611563" y="933450"/>
            <a:ext cx="992187" cy="461963"/>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during</a:t>
            </a:r>
          </a:p>
        </p:txBody>
      </p:sp>
      <p:sp>
        <p:nvSpPr>
          <p:cNvPr id="65" name="Text Box 32"/>
          <p:cNvSpPr txBox="1">
            <a:spLocks noChangeArrowheads="1"/>
          </p:cNvSpPr>
          <p:nvPr/>
        </p:nvSpPr>
        <p:spPr bwMode="auto">
          <a:xfrm>
            <a:off x="6261100" y="933450"/>
            <a:ext cx="793750"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sp>
        <p:nvSpPr>
          <p:cNvPr id="68" name="Text Box 38"/>
          <p:cNvSpPr txBox="1">
            <a:spLocks noChangeArrowheads="1"/>
          </p:cNvSpPr>
          <p:nvPr/>
        </p:nvSpPr>
        <p:spPr bwMode="auto">
          <a:xfrm>
            <a:off x="4076700" y="3162300"/>
            <a:ext cx="687388" cy="400050"/>
          </a:xfrm>
          <a:prstGeom prst="rect">
            <a:avLst/>
          </a:prstGeom>
          <a:noFill/>
          <a:ln w="19050" algn="ctr">
            <a:noFill/>
            <a:miter lim="800000"/>
            <a:headEnd/>
            <a:tailEnd/>
          </a:ln>
          <a:effectLst/>
        </p:spPr>
        <p:txBody>
          <a:bodyPr wrap="none">
            <a:spAutoFit/>
          </a:bodyPr>
          <a:lstStyle/>
          <a:p>
            <a:pPr>
              <a:defRPr/>
            </a:pPr>
            <a:r>
              <a:rPr lang="en-US" dirty="0">
                <a:solidFill>
                  <a:srgbClr val="C00000"/>
                </a:solidFill>
                <a:effectLst/>
                <a:latin typeface="+mn-lt"/>
                <a:ea typeface="+mn-ea"/>
                <a:cs typeface="+mn-cs"/>
              </a:rPr>
              <a:t>splat</a:t>
            </a:r>
          </a:p>
        </p:txBody>
      </p:sp>
      <p:sp>
        <p:nvSpPr>
          <p:cNvPr id="70" name="Arc 40"/>
          <p:cNvSpPr>
            <a:spLocks/>
          </p:cNvSpPr>
          <p:nvPr/>
        </p:nvSpPr>
        <p:spPr bwMode="auto">
          <a:xfrm flipV="1">
            <a:off x="6569075" y="2314575"/>
            <a:ext cx="565150" cy="461963"/>
          </a:xfrm>
          <a:custGeom>
            <a:avLst/>
            <a:gdLst>
              <a:gd name="G0" fmla="+- 0 0 0"/>
              <a:gd name="G1" fmla="+- 21600 0 0"/>
              <a:gd name="G2" fmla="+- 21600 0 0"/>
              <a:gd name="T0" fmla="*/ 0 w 18707"/>
              <a:gd name="T1" fmla="*/ 0 h 21600"/>
              <a:gd name="T2" fmla="*/ 18707 w 18707"/>
              <a:gd name="T3" fmla="*/ 10802 h 21600"/>
              <a:gd name="T4" fmla="*/ 0 w 18707"/>
              <a:gd name="T5" fmla="*/ 21600 h 21600"/>
            </a:gdLst>
            <a:ahLst/>
            <a:cxnLst>
              <a:cxn ang="0">
                <a:pos x="T0" y="T1"/>
              </a:cxn>
              <a:cxn ang="0">
                <a:pos x="T2" y="T3"/>
              </a:cxn>
              <a:cxn ang="0">
                <a:pos x="T4" y="T5"/>
              </a:cxn>
            </a:cxnLst>
            <a:rect l="0" t="0" r="r" b="b"/>
            <a:pathLst>
              <a:path w="18707" h="21600" fill="none" extrusionOk="0">
                <a:moveTo>
                  <a:pt x="-1" y="0"/>
                </a:moveTo>
                <a:cubicBezTo>
                  <a:pt x="7717" y="0"/>
                  <a:pt x="14849" y="4117"/>
                  <a:pt x="18707" y="10801"/>
                </a:cubicBezTo>
              </a:path>
              <a:path w="18707" h="21600" stroke="0" extrusionOk="0">
                <a:moveTo>
                  <a:pt x="-1" y="0"/>
                </a:moveTo>
                <a:cubicBezTo>
                  <a:pt x="7717" y="0"/>
                  <a:pt x="14849" y="4117"/>
                  <a:pt x="18707" y="10801"/>
                </a:cubicBezTo>
                <a:lnTo>
                  <a:pt x="0" y="21600"/>
                </a:lnTo>
                <a:close/>
              </a:path>
            </a:pathLst>
          </a:custGeom>
          <a:noFill/>
          <a:ln w="28575">
            <a:solidFill>
              <a:schemeClr val="tx2"/>
            </a:solidFill>
            <a:prstDash val="sysDot"/>
            <a:round/>
            <a:headEnd/>
            <a:tailEnd type="triangle" w="med" len="med"/>
          </a:ln>
          <a:effectLst/>
        </p:spPr>
        <p:txBody>
          <a:bodyPr anchor="ctr">
            <a:spAutoFit/>
          </a:bodyPr>
          <a:lstStyle/>
          <a:p>
            <a:pPr>
              <a:defRPr/>
            </a:pPr>
            <a:endParaRPr lang="en-US" dirty="0">
              <a:ea typeface="+mn-ea"/>
              <a:cs typeface="+mn-cs"/>
            </a:endParaRPr>
          </a:p>
        </p:txBody>
      </p:sp>
      <p:pic>
        <p:nvPicPr>
          <p:cNvPr id="45075"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9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6"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77"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078" name="Group 5"/>
          <p:cNvGrpSpPr>
            <a:grpSpLocks/>
          </p:cNvGrpSpPr>
          <p:nvPr/>
        </p:nvGrpSpPr>
        <p:grpSpPr bwMode="auto">
          <a:xfrm>
            <a:off x="3751263" y="1514475"/>
            <a:ext cx="2222500" cy="1374775"/>
            <a:chOff x="824" y="636"/>
            <a:chExt cx="1696" cy="1048"/>
          </a:xfrm>
        </p:grpSpPr>
        <p:sp>
          <p:nvSpPr>
            <p:cNvPr id="75"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76" name="Rectangle 10"/>
            <p:cNvSpPr>
              <a:spLocks noChangeArrowheads="1"/>
            </p:cNvSpPr>
            <p:nvPr/>
          </p:nvSpPr>
          <p:spPr bwMode="auto">
            <a:xfrm>
              <a:off x="1548" y="1362"/>
              <a:ext cx="138" cy="322"/>
            </a:xfrm>
            <a:prstGeom prst="rect">
              <a:avLst/>
            </a:prstGeom>
            <a:noFill/>
            <a:ln w="12700">
              <a:noFill/>
              <a:miter lim="800000"/>
              <a:headEnd/>
              <a:tailEnd/>
            </a:ln>
            <a:effectLst/>
          </p:spPr>
          <p:txBody>
            <a:bodyPr wrap="none" lIns="90488" tIns="44450" rIns="90488" bIns="44450">
              <a:spAutoFit/>
            </a:bodyPr>
            <a:lstStyle/>
            <a:p>
              <a:pPr marL="285750" indent="-285750">
                <a:lnSpc>
                  <a:spcPct val="90000"/>
                </a:lnSpc>
                <a:spcBef>
                  <a:spcPct val="30000"/>
                </a:spcBef>
                <a:defRPr/>
              </a:pPr>
              <a:endParaRPr lang="en-US" i="1" dirty="0">
                <a:solidFill>
                  <a:srgbClr val="FFFF00"/>
                </a:solidFill>
                <a:effectLst>
                  <a:outerShdw blurRad="38100" dist="38100" dir="2700000" algn="tl">
                    <a:srgbClr val="000000"/>
                  </a:outerShdw>
                </a:effectLst>
                <a:ea typeface="+mn-ea"/>
                <a:cs typeface="+mn-cs"/>
              </a:endParaRPr>
            </a:p>
          </p:txBody>
        </p:sp>
      </p:grpSp>
      <p:sp>
        <p:nvSpPr>
          <p:cNvPr id="77" name="Line 37"/>
          <p:cNvSpPr>
            <a:spLocks noChangeShapeType="1"/>
          </p:cNvSpPr>
          <p:nvPr/>
        </p:nvSpPr>
        <p:spPr bwMode="auto">
          <a:xfrm flipH="1" flipV="1">
            <a:off x="3962400" y="2743200"/>
            <a:ext cx="307975" cy="500063"/>
          </a:xfrm>
          <a:prstGeom prst="line">
            <a:avLst/>
          </a:prstGeom>
          <a:noFill/>
          <a:ln w="19050">
            <a:solidFill>
              <a:srgbClr val="C00000"/>
            </a:solidFill>
            <a:round/>
            <a:headEnd/>
            <a:tailEnd type="triangle" w="med" len="med"/>
          </a:ln>
          <a:effectLst/>
        </p:spPr>
        <p:txBody>
          <a:bodyPr>
            <a:spAutoFit/>
          </a:bodyPr>
          <a:lstStyle/>
          <a:p>
            <a:pPr>
              <a:defRPr/>
            </a:pPr>
            <a:endParaRPr lang="en-US">
              <a:ea typeface="+mn-ea"/>
              <a:cs typeface="+mn-cs"/>
            </a:endParaRPr>
          </a:p>
        </p:txBody>
      </p:sp>
      <p:pic>
        <p:nvPicPr>
          <p:cNvPr id="45080"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2552700"/>
            <a:ext cx="2397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81"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225" y="2522538"/>
            <a:ext cx="125413"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82"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350228">
            <a:off x="7331869" y="1308894"/>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83"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350228">
            <a:off x="8208169" y="1299369"/>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Line 8"/>
          <p:cNvSpPr>
            <a:spLocks noChangeShapeType="1"/>
          </p:cNvSpPr>
          <p:nvPr/>
        </p:nvSpPr>
        <p:spPr bwMode="auto">
          <a:xfrm>
            <a:off x="6667500" y="1516063"/>
            <a:ext cx="2222500"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pic>
        <p:nvPicPr>
          <p:cNvPr id="45085"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2019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86"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500" y="2133600"/>
            <a:ext cx="1254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Title 87"/>
          <p:cNvSpPr txBox="1">
            <a:spLocks/>
          </p:cNvSpPr>
          <p:nvPr/>
        </p:nvSpPr>
        <p:spPr>
          <a:xfrm>
            <a:off x="155575" y="0"/>
            <a:ext cx="8839200" cy="588963"/>
          </a:xfrm>
          <a:prstGeom prst="rect">
            <a:avLst/>
          </a:prstGeom>
        </p:spPr>
        <p:txBody>
          <a:bodyPr/>
          <a:lstStyle/>
          <a:p>
            <a:pPr algn="ctr">
              <a:defRPr/>
            </a:pPr>
            <a:r>
              <a:rPr lang="en-US" sz="3000" b="1" i="1" kern="0" dirty="0">
                <a:solidFill>
                  <a:srgbClr val="FFFFFF"/>
                </a:solidFill>
                <a:effectLst/>
                <a:latin typeface="Trebuchet MS" pitchFamily="34" charset="0"/>
                <a:ea typeface="+mj-ea"/>
                <a:cs typeface="+mj-cs"/>
              </a:rPr>
              <a:t>Problem Solving Part 2</a:t>
            </a:r>
          </a:p>
        </p:txBody>
      </p:sp>
      <p:sp>
        <p:nvSpPr>
          <p:cNvPr id="41" name="TextBox 40"/>
          <p:cNvSpPr txBox="1"/>
          <p:nvPr/>
        </p:nvSpPr>
        <p:spPr>
          <a:xfrm>
            <a:off x="2514600" y="4191000"/>
            <a:ext cx="5445125" cy="40005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000000"/>
                </a:solidFill>
                <a:effectLst>
                  <a:outerShdw blurRad="38100" dist="38100" dir="2700000" algn="tl">
                    <a:srgbClr val="DDDDDD"/>
                  </a:outerShdw>
                </a:effectLst>
              </a:rPr>
              <a:t>What is the final height (H) of the ball/catcher?</a:t>
            </a:r>
          </a:p>
        </p:txBody>
      </p:sp>
      <p:sp>
        <p:nvSpPr>
          <p:cNvPr id="40" name="TextBox 39"/>
          <p:cNvSpPr txBox="1"/>
          <p:nvPr/>
        </p:nvSpPr>
        <p:spPr>
          <a:xfrm>
            <a:off x="304800" y="3352800"/>
            <a:ext cx="1752600" cy="80010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sz="2300">
                <a:solidFill>
                  <a:schemeClr val="tx2"/>
                </a:solidFill>
                <a:effectLst>
                  <a:outerShdw blurRad="38100" dist="38100" dir="2700000" algn="tl">
                    <a:srgbClr val="DDDDDD"/>
                  </a:outerShdw>
                </a:effectLst>
              </a:rPr>
              <a:t>m</a:t>
            </a:r>
            <a:r>
              <a:rPr lang="en-US" sz="2300" baseline="-25000">
                <a:solidFill>
                  <a:schemeClr val="tx2"/>
                </a:solidFill>
                <a:effectLst>
                  <a:outerShdw blurRad="38100" dist="38100" dir="2700000" algn="tl">
                    <a:srgbClr val="DDDDDD"/>
                  </a:outerShdw>
                </a:effectLst>
              </a:rPr>
              <a:t>B</a:t>
            </a:r>
            <a:r>
              <a:rPr lang="en-US" sz="2300">
                <a:solidFill>
                  <a:schemeClr val="tx2"/>
                </a:solidFill>
                <a:effectLst>
                  <a:outerShdw blurRad="38100" dist="38100" dir="2700000" algn="tl">
                    <a:srgbClr val="DDDDDD"/>
                  </a:outerShdw>
                </a:effectLst>
              </a:rPr>
              <a:t> = 0.2 kg</a:t>
            </a:r>
          </a:p>
          <a:p>
            <a:r>
              <a:rPr lang="en-US" sz="2300">
                <a:solidFill>
                  <a:schemeClr val="tx2"/>
                </a:solidFill>
                <a:effectLst>
                  <a:outerShdw blurRad="38100" dist="38100" dir="2700000" algn="tl">
                    <a:srgbClr val="DDDDDD"/>
                  </a:outerShdw>
                </a:effectLst>
              </a:rPr>
              <a:t>v</a:t>
            </a:r>
            <a:r>
              <a:rPr lang="en-US" sz="2300" baseline="-25000">
                <a:solidFill>
                  <a:schemeClr val="tx2"/>
                </a:solidFill>
                <a:effectLst>
                  <a:outerShdw blurRad="38100" dist="38100" dir="2700000" algn="tl">
                    <a:srgbClr val="DDDDDD"/>
                  </a:outerShdw>
                </a:effectLst>
              </a:rPr>
              <a:t>B </a:t>
            </a:r>
            <a:r>
              <a:rPr lang="en-US" sz="2300">
                <a:solidFill>
                  <a:schemeClr val="tx2"/>
                </a:solidFill>
                <a:effectLst>
                  <a:outerShdw blurRad="38100" dist="38100" dir="2700000" algn="tl">
                    <a:srgbClr val="DDDDDD"/>
                  </a:outerShdw>
                </a:effectLst>
              </a:rPr>
              <a:t>= 12 m/s</a:t>
            </a:r>
          </a:p>
        </p:txBody>
      </p:sp>
      <p:sp>
        <p:nvSpPr>
          <p:cNvPr id="42" name="TextBox 41"/>
          <p:cNvSpPr txBox="1"/>
          <p:nvPr/>
        </p:nvSpPr>
        <p:spPr>
          <a:xfrm>
            <a:off x="2209800" y="3429000"/>
            <a:ext cx="1879600" cy="492125"/>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sz="2600">
                <a:solidFill>
                  <a:schemeClr val="tx2"/>
                </a:solidFill>
                <a:effectLst>
                  <a:outerShdw blurRad="38100" dist="38100" dir="2700000" algn="tl">
                    <a:srgbClr val="DDDDDD"/>
                  </a:outerShdw>
                </a:effectLst>
              </a:rPr>
              <a:t>m</a:t>
            </a:r>
            <a:r>
              <a:rPr lang="en-US" sz="2600" baseline="-25000">
                <a:solidFill>
                  <a:schemeClr val="tx2"/>
                </a:solidFill>
                <a:effectLst>
                  <a:outerShdw blurRad="38100" dist="38100" dir="2700000" algn="tl">
                    <a:srgbClr val="DDDDDD"/>
                  </a:outerShdw>
                </a:effectLst>
              </a:rPr>
              <a:t>C </a:t>
            </a:r>
            <a:r>
              <a:rPr lang="en-US" sz="2600">
                <a:solidFill>
                  <a:schemeClr val="tx2"/>
                </a:solidFill>
                <a:effectLst>
                  <a:outerShdw blurRad="38100" dist="38100" dir="2700000" algn="tl">
                    <a:srgbClr val="DDDDDD"/>
                  </a:outerShdw>
                </a:effectLst>
              </a:rPr>
              <a:t>= 3.8 kg</a:t>
            </a:r>
          </a:p>
        </p:txBody>
      </p:sp>
      <p:sp>
        <p:nvSpPr>
          <p:cNvPr id="44" name="TextBox 43"/>
          <p:cNvSpPr txBox="1"/>
          <p:nvPr/>
        </p:nvSpPr>
        <p:spPr>
          <a:xfrm>
            <a:off x="2667000" y="4495800"/>
            <a:ext cx="2362200" cy="2000250"/>
          </a:xfrm>
          <a:prstGeom prst="rect">
            <a:avLst/>
          </a:prstGeom>
          <a:noFill/>
        </p:spPr>
        <p:txBody>
          <a:bodyPr>
            <a:spAutoFit/>
          </a:bodyPr>
          <a:lstStyle>
            <a:lvl1pPr marL="457200" indent="-457200">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pPr>
              <a:buFontTx/>
              <a:buAutoNum type="alphaUcPeriod"/>
            </a:pPr>
            <a:r>
              <a:rPr lang="en-US" sz="3100">
                <a:solidFill>
                  <a:srgbClr val="000000"/>
                </a:solidFill>
                <a:effectLst>
                  <a:outerShdw blurRad="38100" dist="38100" dir="2700000" algn="tl">
                    <a:srgbClr val="DDDDDD"/>
                  </a:outerShdw>
                </a:effectLst>
              </a:rPr>
              <a:t>7.3 m</a:t>
            </a:r>
          </a:p>
          <a:p>
            <a:pPr>
              <a:buFontTx/>
              <a:buAutoNum type="alphaUcPeriod"/>
            </a:pPr>
            <a:r>
              <a:rPr lang="en-US" sz="3100">
                <a:solidFill>
                  <a:srgbClr val="000000"/>
                </a:solidFill>
                <a:effectLst>
                  <a:outerShdw blurRad="38100" dist="38100" dir="2700000" algn="tl">
                    <a:srgbClr val="DDDDDD"/>
                  </a:outerShdw>
                </a:effectLst>
              </a:rPr>
              <a:t>0.83 m</a:t>
            </a:r>
          </a:p>
          <a:p>
            <a:pPr>
              <a:buFontTx/>
              <a:buAutoNum type="alphaUcPeriod"/>
            </a:pPr>
            <a:r>
              <a:rPr lang="en-US" sz="3100">
                <a:solidFill>
                  <a:srgbClr val="000000"/>
                </a:solidFill>
                <a:effectLst>
                  <a:outerShdw blurRad="38100" dist="38100" dir="2700000" algn="tl">
                    <a:srgbClr val="DDDDDD"/>
                  </a:outerShdw>
                </a:effectLst>
              </a:rPr>
              <a:t>0.018 m</a:t>
            </a:r>
          </a:p>
          <a:p>
            <a:pPr>
              <a:buFontTx/>
              <a:buAutoNum type="alphaUcPeriod"/>
            </a:pPr>
            <a:r>
              <a:rPr lang="en-US" sz="3100">
                <a:solidFill>
                  <a:srgbClr val="000000"/>
                </a:solidFill>
                <a:effectLst>
                  <a:outerShdw blurRad="38100" dist="38100" dir="2700000" algn="tl">
                    <a:srgbClr val="DDDDDD"/>
                  </a:outerShdw>
                </a:effectLst>
              </a:rPr>
              <a:t>0.37 </a:t>
            </a:r>
          </a:p>
        </p:txBody>
      </p:sp>
      <p:sp>
        <p:nvSpPr>
          <p:cNvPr id="43" name="Rectangle 42"/>
          <p:cNvSpPr/>
          <p:nvPr/>
        </p:nvSpPr>
        <p:spPr bwMode="auto">
          <a:xfrm>
            <a:off x="2514600" y="5486400"/>
            <a:ext cx="2514600" cy="533400"/>
          </a:xfrm>
          <a:prstGeom prst="rect">
            <a:avLst/>
          </a:prstGeom>
          <a:noFill/>
          <a:ln w="19050" cap="flat" cmpd="sng" algn="ctr">
            <a:solidFill>
              <a:srgbClr val="008000"/>
            </a:solidFill>
            <a:prstDash val="solid"/>
            <a:round/>
            <a:headEnd type="none" w="med" len="med"/>
            <a:tailEnd type="none" w="med" len="med"/>
          </a:ln>
          <a:effectLst/>
        </p:spPr>
        <p:txBody>
          <a:bodyPr>
            <a:spAutoFit/>
          </a:bodyPr>
          <a:lstStyle/>
          <a:p>
            <a:pPr>
              <a:defRPr/>
            </a:pPr>
            <a:endParaRPr lang="en-US">
              <a:ea typeface="Arial" charset="0"/>
            </a:endParaRPr>
          </a:p>
        </p:txBody>
      </p:sp>
    </p:spTree>
    <p:extLst>
      <p:ext uri="{BB962C8B-B14F-4D97-AF65-F5344CB8AC3E}">
        <p14:creationId xmlns:p14="http://schemas.microsoft.com/office/powerpoint/2010/main" val="26836601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63" name="Text Box 39"/>
          <p:cNvSpPr txBox="1">
            <a:spLocks noChangeArrowheads="1"/>
          </p:cNvSpPr>
          <p:nvPr/>
        </p:nvSpPr>
        <p:spPr bwMode="auto">
          <a:xfrm>
            <a:off x="347663" y="3649663"/>
            <a:ext cx="184150" cy="708025"/>
          </a:xfrm>
          <a:prstGeom prst="rect">
            <a:avLst/>
          </a:prstGeom>
          <a:noFill/>
          <a:ln w="19050" algn="ctr">
            <a:noFill/>
            <a:miter lim="800000"/>
            <a:headEnd/>
            <a:tailEnd/>
          </a:ln>
          <a:effectLst/>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FFFF00"/>
                </a:solidFill>
                <a:effectLst>
                  <a:outerShdw blurRad="38100" dist="38100" dir="2700000" algn="tl">
                    <a:srgbClr val="DDDDDD"/>
                  </a:outerShdw>
                </a:effectLst>
              </a:rPr>
              <a:t/>
            </a:r>
            <a:br>
              <a:rPr lang="en-US">
                <a:solidFill>
                  <a:srgbClr val="FFFF00"/>
                </a:solidFill>
                <a:effectLst>
                  <a:outerShdw blurRad="38100" dist="38100" dir="2700000" algn="tl">
                    <a:srgbClr val="DDDDDD"/>
                  </a:outerShdw>
                </a:effectLst>
              </a:rPr>
            </a:br>
            <a:endParaRPr lang="en-US">
              <a:solidFill>
                <a:srgbClr val="FFFF00"/>
              </a:solidFill>
              <a:effectLst>
                <a:outerShdw blurRad="38100" dist="38100" dir="2700000" algn="tl">
                  <a:srgbClr val="DDDDDD"/>
                </a:outerShdw>
              </a:effectLst>
            </a:endParaRPr>
          </a:p>
        </p:txBody>
      </p:sp>
      <p:pic>
        <p:nvPicPr>
          <p:cNvPr id="46083"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4"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4163" y="1524000"/>
            <a:ext cx="460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38"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Line 3"/>
          <p:cNvSpPr>
            <a:spLocks noChangeShapeType="1"/>
          </p:cNvSpPr>
          <p:nvPr/>
        </p:nvSpPr>
        <p:spPr bwMode="auto">
          <a:xfrm>
            <a:off x="515938" y="2662238"/>
            <a:ext cx="5969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46087" name="Rectangle 4"/>
          <p:cNvSpPr>
            <a:spLocks noChangeArrowheads="1"/>
          </p:cNvSpPr>
          <p:nvPr/>
        </p:nvSpPr>
        <p:spPr bwMode="auto">
          <a:xfrm>
            <a:off x="0" y="2057400"/>
            <a:ext cx="67786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sz="2700" i="1">
                <a:solidFill>
                  <a:schemeClr val="tx2"/>
                </a:solidFill>
                <a:effectLst/>
                <a:latin typeface="Times New Roman" charset="0"/>
                <a:cs typeface="Times New Roman" charset="0"/>
              </a:rPr>
              <a:t>m</a:t>
            </a:r>
            <a:r>
              <a:rPr lang="en-US" sz="2700" i="1" baseline="-25000">
                <a:solidFill>
                  <a:schemeClr val="tx2"/>
                </a:solidFill>
                <a:effectLst/>
                <a:latin typeface="Times New Roman" charset="0"/>
                <a:cs typeface="Times New Roman" charset="0"/>
              </a:rPr>
              <a:t>B</a:t>
            </a:r>
            <a:endParaRPr lang="en-US" sz="2700" i="1">
              <a:solidFill>
                <a:schemeClr val="tx2"/>
              </a:solidFill>
              <a:effectLst/>
              <a:latin typeface="Times New Roman" charset="0"/>
              <a:cs typeface="Times New Roman" charset="0"/>
            </a:endParaRPr>
          </a:p>
        </p:txBody>
      </p:sp>
      <p:grpSp>
        <p:nvGrpSpPr>
          <p:cNvPr id="46088" name="Group 5"/>
          <p:cNvGrpSpPr>
            <a:grpSpLocks/>
          </p:cNvGrpSpPr>
          <p:nvPr/>
        </p:nvGrpSpPr>
        <p:grpSpPr bwMode="auto">
          <a:xfrm>
            <a:off x="1028700" y="1514475"/>
            <a:ext cx="2222500" cy="1408113"/>
            <a:chOff x="824" y="636"/>
            <a:chExt cx="1696" cy="1074"/>
          </a:xfrm>
        </p:grpSpPr>
        <p:sp>
          <p:nvSpPr>
            <p:cNvPr id="54"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46122" name="Rectangle 10"/>
            <p:cNvSpPr>
              <a:spLocks noChangeArrowheads="1"/>
            </p:cNvSpPr>
            <p:nvPr/>
          </p:nvSpPr>
          <p:spPr bwMode="auto">
            <a:xfrm>
              <a:off x="1551" y="1340"/>
              <a:ext cx="500"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sz="2800" i="1">
                  <a:solidFill>
                    <a:schemeClr val="tx2"/>
                  </a:solidFill>
                  <a:effectLst/>
                  <a:latin typeface="Times New Roman" charset="0"/>
                  <a:cs typeface="Times New Roman" charset="0"/>
                </a:rPr>
                <a:t>m</a:t>
              </a:r>
              <a:r>
                <a:rPr lang="en-US" sz="2800" i="1" baseline="-25000">
                  <a:solidFill>
                    <a:schemeClr val="tx2"/>
                  </a:solidFill>
                  <a:effectLst/>
                  <a:latin typeface="Times New Roman" charset="0"/>
                  <a:cs typeface="Times New Roman" charset="0"/>
                </a:rPr>
                <a:t>c</a:t>
              </a:r>
              <a:endParaRPr lang="en-US" sz="2800" i="1">
                <a:solidFill>
                  <a:schemeClr val="tx2"/>
                </a:solidFill>
                <a:effectLst/>
                <a:latin typeface="Times New Roman" charset="0"/>
                <a:cs typeface="Times New Roman" charset="0"/>
              </a:endParaRPr>
            </a:p>
          </p:txBody>
        </p:sp>
      </p:grpSp>
      <p:sp>
        <p:nvSpPr>
          <p:cNvPr id="46089" name="Rectangle 11"/>
          <p:cNvSpPr>
            <a:spLocks noChangeArrowheads="1"/>
          </p:cNvSpPr>
          <p:nvPr/>
        </p:nvSpPr>
        <p:spPr bwMode="auto">
          <a:xfrm>
            <a:off x="685800" y="2133600"/>
            <a:ext cx="6096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sz="2900" i="1">
                <a:solidFill>
                  <a:srgbClr val="2D6F9E"/>
                </a:solidFill>
                <a:effectLst/>
                <a:latin typeface="Times New Roman" charset="0"/>
                <a:cs typeface="Times New Roman" charset="0"/>
              </a:rPr>
              <a:t>v</a:t>
            </a:r>
            <a:r>
              <a:rPr lang="en-US" sz="2900" i="1" baseline="-25000">
                <a:solidFill>
                  <a:srgbClr val="2D6F9E"/>
                </a:solidFill>
                <a:effectLst/>
                <a:latin typeface="Times New Roman" charset="0"/>
                <a:cs typeface="Times New Roman" charset="0"/>
              </a:rPr>
              <a:t>B</a:t>
            </a:r>
            <a:endParaRPr lang="en-US" sz="2900" i="1">
              <a:solidFill>
                <a:srgbClr val="2D6F9E"/>
              </a:solidFill>
              <a:effectLst/>
              <a:latin typeface="Times New Roman" charset="0"/>
              <a:cs typeface="Times New Roman" charset="0"/>
            </a:endParaRPr>
          </a:p>
        </p:txBody>
      </p:sp>
      <p:sp>
        <p:nvSpPr>
          <p:cNvPr id="57" name="Line 12"/>
          <p:cNvSpPr>
            <a:spLocks noChangeShapeType="1"/>
          </p:cNvSpPr>
          <p:nvPr/>
        </p:nvSpPr>
        <p:spPr bwMode="auto">
          <a:xfrm>
            <a:off x="4648200" y="2314575"/>
            <a:ext cx="368300" cy="0"/>
          </a:xfrm>
          <a:prstGeom prst="line">
            <a:avLst/>
          </a:prstGeom>
          <a:noFill/>
          <a:ln w="57150">
            <a:solidFill>
              <a:srgbClr val="2D6F9E"/>
            </a:solidFill>
            <a:round/>
            <a:headEnd/>
            <a:tailEnd type="triangle" w="med" len="med"/>
          </a:ln>
          <a:effectLst/>
        </p:spPr>
        <p:txBody>
          <a:bodyPr wrap="none" anchor="ctr"/>
          <a:lstStyle/>
          <a:p>
            <a:pPr>
              <a:defRPr/>
            </a:pPr>
            <a:endParaRPr lang="en-US">
              <a:ea typeface="+mn-ea"/>
              <a:cs typeface="+mn-cs"/>
            </a:endParaRPr>
          </a:p>
        </p:txBody>
      </p:sp>
      <p:sp>
        <p:nvSpPr>
          <p:cNvPr id="46091" name="Rectangle 13"/>
          <p:cNvSpPr>
            <a:spLocks noChangeArrowheads="1"/>
          </p:cNvSpPr>
          <p:nvPr/>
        </p:nvSpPr>
        <p:spPr bwMode="auto">
          <a:xfrm>
            <a:off x="4953000" y="3200400"/>
            <a:ext cx="16764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a:solidFill>
                  <a:srgbClr val="000000"/>
                </a:solidFill>
                <a:effectLst/>
                <a:latin typeface="Times New Roman" charset="0"/>
                <a:cs typeface="Times New Roman" charset="0"/>
              </a:rPr>
              <a:t>V</a:t>
            </a:r>
            <a:r>
              <a:rPr lang="en-US" baseline="-25000">
                <a:solidFill>
                  <a:srgbClr val="000000"/>
                </a:solidFill>
                <a:effectLst/>
                <a:latin typeface="Times New Roman" charset="0"/>
                <a:cs typeface="Times New Roman" charset="0"/>
              </a:rPr>
              <a:t>BC </a:t>
            </a:r>
            <a:r>
              <a:rPr lang="en-US">
                <a:solidFill>
                  <a:srgbClr val="000000"/>
                </a:solidFill>
                <a:effectLst/>
                <a:latin typeface="Times New Roman" charset="0"/>
                <a:cs typeface="Times New Roman" charset="0"/>
              </a:rPr>
              <a:t>= 0.6 m/s</a:t>
            </a:r>
          </a:p>
        </p:txBody>
      </p:sp>
      <p:sp>
        <p:nvSpPr>
          <p:cNvPr id="59" name="Line 14"/>
          <p:cNvSpPr>
            <a:spLocks noChangeShapeType="1"/>
          </p:cNvSpPr>
          <p:nvPr/>
        </p:nvSpPr>
        <p:spPr bwMode="auto">
          <a:xfrm>
            <a:off x="7335838" y="2508250"/>
            <a:ext cx="0" cy="444500"/>
          </a:xfrm>
          <a:prstGeom prst="line">
            <a:avLst/>
          </a:prstGeom>
          <a:noFill/>
          <a:ln w="28575">
            <a:solidFill>
              <a:schemeClr val="tx2"/>
            </a:solidFill>
            <a:round/>
            <a:headEnd type="triangle" w="med" len="med"/>
            <a:tailEnd type="triangle" w="med" len="med"/>
          </a:ln>
          <a:effectLst/>
        </p:spPr>
        <p:txBody>
          <a:bodyPr wrap="none" anchor="ctr"/>
          <a:lstStyle/>
          <a:p>
            <a:pPr>
              <a:defRPr/>
            </a:pPr>
            <a:endParaRPr lang="en-US">
              <a:ea typeface="+mn-ea"/>
              <a:cs typeface="+mn-cs"/>
            </a:endParaRPr>
          </a:p>
        </p:txBody>
      </p:sp>
      <p:sp>
        <p:nvSpPr>
          <p:cNvPr id="46093" name="Rectangle 15"/>
          <p:cNvSpPr>
            <a:spLocks noChangeArrowheads="1"/>
          </p:cNvSpPr>
          <p:nvPr/>
        </p:nvSpPr>
        <p:spPr bwMode="auto">
          <a:xfrm>
            <a:off x="7335838" y="2508250"/>
            <a:ext cx="40481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marL="285750" indent="-285750">
              <a:lnSpc>
                <a:spcPct val="90000"/>
              </a:lnSpc>
              <a:spcBef>
                <a:spcPct val="30000"/>
              </a:spcBef>
            </a:pPr>
            <a:r>
              <a:rPr lang="en-US" i="1">
                <a:solidFill>
                  <a:schemeClr val="tx2"/>
                </a:solidFill>
                <a:effectLst/>
                <a:latin typeface="Times New Roman" charset="0"/>
                <a:cs typeface="Times New Roman" charset="0"/>
              </a:rPr>
              <a:t>H</a:t>
            </a:r>
          </a:p>
        </p:txBody>
      </p:sp>
      <p:sp>
        <p:nvSpPr>
          <p:cNvPr id="61" name="Text Box 30"/>
          <p:cNvSpPr txBox="1">
            <a:spLocks noChangeArrowheads="1"/>
          </p:cNvSpPr>
          <p:nvPr/>
        </p:nvSpPr>
        <p:spPr bwMode="auto">
          <a:xfrm>
            <a:off x="77788" y="933450"/>
            <a:ext cx="1004887" cy="461963"/>
          </a:xfrm>
          <a:prstGeom prst="rect">
            <a:avLst/>
          </a:prstGeom>
          <a:noFill/>
          <a:ln w="19050" algn="ctr">
            <a:noFill/>
            <a:miter lim="800000"/>
            <a:headEnd/>
            <a:tailEnd/>
          </a:ln>
          <a:effectLst/>
        </p:spPr>
        <p:txBody>
          <a:bodyPr wrap="none">
            <a:spAutoFit/>
          </a:bodyPr>
          <a:lstStyle/>
          <a:p>
            <a:pPr>
              <a:defRPr/>
            </a:pPr>
            <a:r>
              <a:rPr lang="en-US" dirty="0">
                <a:solidFill>
                  <a:srgbClr val="2D6F9E"/>
                </a:solidFill>
                <a:effectLst/>
                <a:latin typeface="+mn-lt"/>
                <a:ea typeface="+mn-ea"/>
                <a:cs typeface="+mn-cs"/>
              </a:rPr>
              <a:t>before</a:t>
            </a:r>
          </a:p>
        </p:txBody>
      </p:sp>
      <p:sp>
        <p:nvSpPr>
          <p:cNvPr id="62" name="Text Box 31"/>
          <p:cNvSpPr txBox="1">
            <a:spLocks noChangeArrowheads="1"/>
          </p:cNvSpPr>
          <p:nvPr/>
        </p:nvSpPr>
        <p:spPr bwMode="auto">
          <a:xfrm>
            <a:off x="3611563" y="933450"/>
            <a:ext cx="992187" cy="461963"/>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during</a:t>
            </a:r>
          </a:p>
        </p:txBody>
      </p:sp>
      <p:sp>
        <p:nvSpPr>
          <p:cNvPr id="65" name="Text Box 32"/>
          <p:cNvSpPr txBox="1">
            <a:spLocks noChangeArrowheads="1"/>
          </p:cNvSpPr>
          <p:nvPr/>
        </p:nvSpPr>
        <p:spPr bwMode="auto">
          <a:xfrm>
            <a:off x="6261100" y="933450"/>
            <a:ext cx="793750"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sp>
        <p:nvSpPr>
          <p:cNvPr id="68" name="Text Box 38"/>
          <p:cNvSpPr txBox="1">
            <a:spLocks noChangeArrowheads="1"/>
          </p:cNvSpPr>
          <p:nvPr/>
        </p:nvSpPr>
        <p:spPr bwMode="auto">
          <a:xfrm>
            <a:off x="4076700" y="3162300"/>
            <a:ext cx="687388" cy="400050"/>
          </a:xfrm>
          <a:prstGeom prst="rect">
            <a:avLst/>
          </a:prstGeom>
          <a:noFill/>
          <a:ln w="19050" algn="ctr">
            <a:noFill/>
            <a:miter lim="800000"/>
            <a:headEnd/>
            <a:tailEnd/>
          </a:ln>
          <a:effectLst/>
        </p:spPr>
        <p:txBody>
          <a:bodyPr wrap="none">
            <a:spAutoFit/>
          </a:bodyPr>
          <a:lstStyle/>
          <a:p>
            <a:pPr>
              <a:defRPr/>
            </a:pPr>
            <a:r>
              <a:rPr lang="en-US" dirty="0">
                <a:solidFill>
                  <a:srgbClr val="C00000"/>
                </a:solidFill>
                <a:effectLst/>
                <a:latin typeface="+mn-lt"/>
                <a:ea typeface="+mn-ea"/>
                <a:cs typeface="+mn-cs"/>
              </a:rPr>
              <a:t>splat</a:t>
            </a:r>
          </a:p>
        </p:txBody>
      </p:sp>
      <p:sp>
        <p:nvSpPr>
          <p:cNvPr id="70" name="Arc 40"/>
          <p:cNvSpPr>
            <a:spLocks/>
          </p:cNvSpPr>
          <p:nvPr/>
        </p:nvSpPr>
        <p:spPr bwMode="auto">
          <a:xfrm flipV="1">
            <a:off x="6569075" y="2314575"/>
            <a:ext cx="565150" cy="461963"/>
          </a:xfrm>
          <a:custGeom>
            <a:avLst/>
            <a:gdLst>
              <a:gd name="G0" fmla="+- 0 0 0"/>
              <a:gd name="G1" fmla="+- 21600 0 0"/>
              <a:gd name="G2" fmla="+- 21600 0 0"/>
              <a:gd name="T0" fmla="*/ 0 w 18707"/>
              <a:gd name="T1" fmla="*/ 0 h 21600"/>
              <a:gd name="T2" fmla="*/ 18707 w 18707"/>
              <a:gd name="T3" fmla="*/ 10802 h 21600"/>
              <a:gd name="T4" fmla="*/ 0 w 18707"/>
              <a:gd name="T5" fmla="*/ 21600 h 21600"/>
            </a:gdLst>
            <a:ahLst/>
            <a:cxnLst>
              <a:cxn ang="0">
                <a:pos x="T0" y="T1"/>
              </a:cxn>
              <a:cxn ang="0">
                <a:pos x="T2" y="T3"/>
              </a:cxn>
              <a:cxn ang="0">
                <a:pos x="T4" y="T5"/>
              </a:cxn>
            </a:cxnLst>
            <a:rect l="0" t="0" r="r" b="b"/>
            <a:pathLst>
              <a:path w="18707" h="21600" fill="none" extrusionOk="0">
                <a:moveTo>
                  <a:pt x="-1" y="0"/>
                </a:moveTo>
                <a:cubicBezTo>
                  <a:pt x="7717" y="0"/>
                  <a:pt x="14849" y="4117"/>
                  <a:pt x="18707" y="10801"/>
                </a:cubicBezTo>
              </a:path>
              <a:path w="18707" h="21600" stroke="0" extrusionOk="0">
                <a:moveTo>
                  <a:pt x="-1" y="0"/>
                </a:moveTo>
                <a:cubicBezTo>
                  <a:pt x="7717" y="0"/>
                  <a:pt x="14849" y="4117"/>
                  <a:pt x="18707" y="10801"/>
                </a:cubicBezTo>
                <a:lnTo>
                  <a:pt x="0" y="21600"/>
                </a:lnTo>
                <a:close/>
              </a:path>
            </a:pathLst>
          </a:custGeom>
          <a:noFill/>
          <a:ln w="28575">
            <a:solidFill>
              <a:schemeClr val="tx2"/>
            </a:solidFill>
            <a:prstDash val="sysDot"/>
            <a:round/>
            <a:headEnd/>
            <a:tailEnd type="triangle" w="med" len="med"/>
          </a:ln>
          <a:effectLst/>
        </p:spPr>
        <p:txBody>
          <a:bodyPr anchor="ctr">
            <a:spAutoFit/>
          </a:bodyPr>
          <a:lstStyle/>
          <a:p>
            <a:pPr>
              <a:defRPr/>
            </a:pPr>
            <a:endParaRPr lang="en-US" dirty="0">
              <a:ea typeface="+mn-ea"/>
              <a:cs typeface="+mn-cs"/>
            </a:endParaRPr>
          </a:p>
        </p:txBody>
      </p:sp>
      <p:pic>
        <p:nvPicPr>
          <p:cNvPr id="46099"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9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0"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725" y="1524000"/>
            <a:ext cx="4603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1"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2400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6102" name="Group 5"/>
          <p:cNvGrpSpPr>
            <a:grpSpLocks/>
          </p:cNvGrpSpPr>
          <p:nvPr/>
        </p:nvGrpSpPr>
        <p:grpSpPr bwMode="auto">
          <a:xfrm>
            <a:off x="3751263" y="1514475"/>
            <a:ext cx="2222500" cy="1374775"/>
            <a:chOff x="824" y="636"/>
            <a:chExt cx="1696" cy="1048"/>
          </a:xfrm>
        </p:grpSpPr>
        <p:sp>
          <p:nvSpPr>
            <p:cNvPr id="75" name="Line 8"/>
            <p:cNvSpPr>
              <a:spLocks noChangeShapeType="1"/>
            </p:cNvSpPr>
            <p:nvPr/>
          </p:nvSpPr>
          <p:spPr bwMode="auto">
            <a:xfrm>
              <a:off x="824" y="636"/>
              <a:ext cx="1696"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sp>
          <p:nvSpPr>
            <p:cNvPr id="76" name="Rectangle 10"/>
            <p:cNvSpPr>
              <a:spLocks noChangeArrowheads="1"/>
            </p:cNvSpPr>
            <p:nvPr/>
          </p:nvSpPr>
          <p:spPr bwMode="auto">
            <a:xfrm>
              <a:off x="1548" y="1362"/>
              <a:ext cx="138" cy="322"/>
            </a:xfrm>
            <a:prstGeom prst="rect">
              <a:avLst/>
            </a:prstGeom>
            <a:noFill/>
            <a:ln w="12700">
              <a:noFill/>
              <a:miter lim="800000"/>
              <a:headEnd/>
              <a:tailEnd/>
            </a:ln>
            <a:effectLst/>
          </p:spPr>
          <p:txBody>
            <a:bodyPr wrap="none" lIns="90488" tIns="44450" rIns="90488" bIns="44450">
              <a:spAutoFit/>
            </a:bodyPr>
            <a:lstStyle/>
            <a:p>
              <a:pPr marL="285750" indent="-285750">
                <a:lnSpc>
                  <a:spcPct val="90000"/>
                </a:lnSpc>
                <a:spcBef>
                  <a:spcPct val="30000"/>
                </a:spcBef>
                <a:defRPr/>
              </a:pPr>
              <a:endParaRPr lang="en-US" i="1" dirty="0">
                <a:solidFill>
                  <a:srgbClr val="FFFF00"/>
                </a:solidFill>
                <a:effectLst>
                  <a:outerShdw blurRad="38100" dist="38100" dir="2700000" algn="tl">
                    <a:srgbClr val="000000"/>
                  </a:outerShdw>
                </a:effectLst>
                <a:ea typeface="+mn-ea"/>
                <a:cs typeface="+mn-cs"/>
              </a:endParaRPr>
            </a:p>
          </p:txBody>
        </p:sp>
      </p:grpSp>
      <p:sp>
        <p:nvSpPr>
          <p:cNvPr id="77" name="Line 37"/>
          <p:cNvSpPr>
            <a:spLocks noChangeShapeType="1"/>
          </p:cNvSpPr>
          <p:nvPr/>
        </p:nvSpPr>
        <p:spPr bwMode="auto">
          <a:xfrm flipH="1" flipV="1">
            <a:off x="3962400" y="2743200"/>
            <a:ext cx="307975" cy="500063"/>
          </a:xfrm>
          <a:prstGeom prst="line">
            <a:avLst/>
          </a:prstGeom>
          <a:noFill/>
          <a:ln w="19050">
            <a:solidFill>
              <a:srgbClr val="C00000"/>
            </a:solidFill>
            <a:round/>
            <a:headEnd/>
            <a:tailEnd type="triangle" w="med" len="med"/>
          </a:ln>
          <a:effectLst/>
        </p:spPr>
        <p:txBody>
          <a:bodyPr>
            <a:spAutoFit/>
          </a:bodyPr>
          <a:lstStyle/>
          <a:p>
            <a:pPr>
              <a:defRPr/>
            </a:pPr>
            <a:endParaRPr lang="en-US">
              <a:ea typeface="+mn-ea"/>
              <a:cs typeface="+mn-cs"/>
            </a:endParaRPr>
          </a:p>
        </p:txBody>
      </p:sp>
      <p:pic>
        <p:nvPicPr>
          <p:cNvPr id="46104"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 y="2552700"/>
            <a:ext cx="2397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5"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2225" y="2522538"/>
            <a:ext cx="125413"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6"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350228">
            <a:off x="7331869" y="1308894"/>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7" name="Picture 19" descr="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3350228">
            <a:off x="8208169" y="1299369"/>
            <a:ext cx="523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Line 8"/>
          <p:cNvSpPr>
            <a:spLocks noChangeShapeType="1"/>
          </p:cNvSpPr>
          <p:nvPr/>
        </p:nvSpPr>
        <p:spPr bwMode="auto">
          <a:xfrm>
            <a:off x="6667500" y="1516063"/>
            <a:ext cx="2222500" cy="0"/>
          </a:xfrm>
          <a:prstGeom prst="line">
            <a:avLst/>
          </a:prstGeom>
          <a:noFill/>
          <a:ln w="50800">
            <a:solidFill>
              <a:schemeClr val="tx2"/>
            </a:solidFill>
            <a:round/>
            <a:headEnd/>
            <a:tailEnd/>
          </a:ln>
          <a:effectLst/>
        </p:spPr>
        <p:txBody>
          <a:bodyPr wrap="none" anchor="ctr"/>
          <a:lstStyle/>
          <a:p>
            <a:pPr>
              <a:defRPr/>
            </a:pPr>
            <a:endParaRPr lang="en-US">
              <a:ea typeface="+mn-ea"/>
              <a:cs typeface="+mn-cs"/>
            </a:endParaRPr>
          </a:p>
        </p:txBody>
      </p:sp>
      <p:pic>
        <p:nvPicPr>
          <p:cNvPr id="46109" name="Picture 20" descr="block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2019300"/>
            <a:ext cx="1905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0" name="Picture 25" descr="b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500" y="2133600"/>
            <a:ext cx="125413"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Title 87"/>
          <p:cNvSpPr txBox="1">
            <a:spLocks/>
          </p:cNvSpPr>
          <p:nvPr/>
        </p:nvSpPr>
        <p:spPr>
          <a:xfrm>
            <a:off x="155575" y="0"/>
            <a:ext cx="8839200" cy="588963"/>
          </a:xfrm>
          <a:prstGeom prst="rect">
            <a:avLst/>
          </a:prstGeom>
        </p:spPr>
        <p:txBody>
          <a:bodyPr/>
          <a:lstStyle/>
          <a:p>
            <a:pPr algn="ctr">
              <a:defRPr/>
            </a:pPr>
            <a:r>
              <a:rPr lang="en-US" sz="3000" b="1" i="1" kern="0" dirty="0">
                <a:solidFill>
                  <a:srgbClr val="FFFFFF"/>
                </a:solidFill>
                <a:effectLst/>
                <a:latin typeface="Trebuchet MS" pitchFamily="34" charset="0"/>
                <a:ea typeface="+mj-ea"/>
                <a:cs typeface="+mj-cs"/>
              </a:rPr>
              <a:t>Problem Solving Part 2</a:t>
            </a:r>
          </a:p>
        </p:txBody>
      </p:sp>
      <p:sp>
        <p:nvSpPr>
          <p:cNvPr id="41" name="TextBox 40"/>
          <p:cNvSpPr txBox="1"/>
          <p:nvPr/>
        </p:nvSpPr>
        <p:spPr>
          <a:xfrm>
            <a:off x="2514600" y="4191000"/>
            <a:ext cx="5445125" cy="40005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000000"/>
                </a:solidFill>
                <a:effectLst>
                  <a:outerShdw blurRad="38100" dist="38100" dir="2700000" algn="tl">
                    <a:srgbClr val="DDDDDD"/>
                  </a:outerShdw>
                </a:effectLst>
              </a:rPr>
              <a:t>What is the final height (H) of the ball/catcher?</a:t>
            </a:r>
          </a:p>
        </p:txBody>
      </p:sp>
      <p:sp>
        <p:nvSpPr>
          <p:cNvPr id="40" name="TextBox 39"/>
          <p:cNvSpPr txBox="1"/>
          <p:nvPr/>
        </p:nvSpPr>
        <p:spPr>
          <a:xfrm>
            <a:off x="304800" y="3352800"/>
            <a:ext cx="1752600" cy="80010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sz="2300">
                <a:solidFill>
                  <a:schemeClr val="tx2"/>
                </a:solidFill>
                <a:effectLst>
                  <a:outerShdw blurRad="38100" dist="38100" dir="2700000" algn="tl">
                    <a:srgbClr val="DDDDDD"/>
                  </a:outerShdw>
                </a:effectLst>
              </a:rPr>
              <a:t>m</a:t>
            </a:r>
            <a:r>
              <a:rPr lang="en-US" sz="2300" baseline="-25000">
                <a:solidFill>
                  <a:schemeClr val="tx2"/>
                </a:solidFill>
                <a:effectLst>
                  <a:outerShdw blurRad="38100" dist="38100" dir="2700000" algn="tl">
                    <a:srgbClr val="DDDDDD"/>
                  </a:outerShdw>
                </a:effectLst>
              </a:rPr>
              <a:t>B</a:t>
            </a:r>
            <a:r>
              <a:rPr lang="en-US" sz="2300">
                <a:solidFill>
                  <a:schemeClr val="tx2"/>
                </a:solidFill>
                <a:effectLst>
                  <a:outerShdw blurRad="38100" dist="38100" dir="2700000" algn="tl">
                    <a:srgbClr val="DDDDDD"/>
                  </a:outerShdw>
                </a:effectLst>
              </a:rPr>
              <a:t> = 0.2 kg</a:t>
            </a:r>
          </a:p>
          <a:p>
            <a:r>
              <a:rPr lang="en-US" sz="2300">
                <a:solidFill>
                  <a:schemeClr val="tx2"/>
                </a:solidFill>
                <a:effectLst>
                  <a:outerShdw blurRad="38100" dist="38100" dir="2700000" algn="tl">
                    <a:srgbClr val="DDDDDD"/>
                  </a:outerShdw>
                </a:effectLst>
              </a:rPr>
              <a:t>v</a:t>
            </a:r>
            <a:r>
              <a:rPr lang="en-US" sz="2300" baseline="-25000">
                <a:solidFill>
                  <a:schemeClr val="tx2"/>
                </a:solidFill>
                <a:effectLst>
                  <a:outerShdw blurRad="38100" dist="38100" dir="2700000" algn="tl">
                    <a:srgbClr val="DDDDDD"/>
                  </a:outerShdw>
                </a:effectLst>
              </a:rPr>
              <a:t>B </a:t>
            </a:r>
            <a:r>
              <a:rPr lang="en-US" sz="2300">
                <a:solidFill>
                  <a:schemeClr val="tx2"/>
                </a:solidFill>
                <a:effectLst>
                  <a:outerShdw blurRad="38100" dist="38100" dir="2700000" algn="tl">
                    <a:srgbClr val="DDDDDD"/>
                  </a:outerShdw>
                </a:effectLst>
              </a:rPr>
              <a:t>= 12 m/s</a:t>
            </a:r>
          </a:p>
        </p:txBody>
      </p:sp>
      <p:sp>
        <p:nvSpPr>
          <p:cNvPr id="42" name="TextBox 41"/>
          <p:cNvSpPr txBox="1"/>
          <p:nvPr/>
        </p:nvSpPr>
        <p:spPr>
          <a:xfrm>
            <a:off x="2209800" y="3429000"/>
            <a:ext cx="1879600" cy="492125"/>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sz="2600">
                <a:solidFill>
                  <a:schemeClr val="tx2"/>
                </a:solidFill>
                <a:effectLst>
                  <a:outerShdw blurRad="38100" dist="38100" dir="2700000" algn="tl">
                    <a:srgbClr val="DDDDDD"/>
                  </a:outerShdw>
                </a:effectLst>
              </a:rPr>
              <a:t>m</a:t>
            </a:r>
            <a:r>
              <a:rPr lang="en-US" sz="2600" baseline="-25000">
                <a:solidFill>
                  <a:schemeClr val="tx2"/>
                </a:solidFill>
                <a:effectLst>
                  <a:outerShdw blurRad="38100" dist="38100" dir="2700000" algn="tl">
                    <a:srgbClr val="DDDDDD"/>
                  </a:outerShdw>
                </a:effectLst>
              </a:rPr>
              <a:t>C </a:t>
            </a:r>
            <a:r>
              <a:rPr lang="en-US" sz="2600">
                <a:solidFill>
                  <a:schemeClr val="tx2"/>
                </a:solidFill>
                <a:effectLst>
                  <a:outerShdw blurRad="38100" dist="38100" dir="2700000" algn="tl">
                    <a:srgbClr val="DDDDDD"/>
                  </a:outerShdw>
                </a:effectLst>
              </a:rPr>
              <a:t>= 3.8 kg</a:t>
            </a:r>
          </a:p>
        </p:txBody>
      </p:sp>
      <p:sp>
        <p:nvSpPr>
          <p:cNvPr id="43" name="TextBox 42"/>
          <p:cNvSpPr txBox="1"/>
          <p:nvPr/>
        </p:nvSpPr>
        <p:spPr>
          <a:xfrm>
            <a:off x="1371600" y="4953000"/>
            <a:ext cx="5006975" cy="40005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000000"/>
                </a:solidFill>
                <a:effectLst>
                  <a:outerShdw blurRad="38100" dist="38100" dir="2700000" algn="tl">
                    <a:srgbClr val="DDDDDD"/>
                  </a:outerShdw>
                </a:effectLst>
              </a:rPr>
              <a:t>Conservation of energy:  E</a:t>
            </a:r>
            <a:r>
              <a:rPr lang="en-US" baseline="-25000">
                <a:solidFill>
                  <a:srgbClr val="000000"/>
                </a:solidFill>
                <a:effectLst>
                  <a:outerShdw blurRad="38100" dist="38100" dir="2700000" algn="tl">
                    <a:srgbClr val="DDDDDD"/>
                  </a:outerShdw>
                </a:effectLst>
              </a:rPr>
              <a:t>o</a:t>
            </a:r>
            <a:r>
              <a:rPr lang="en-US">
                <a:solidFill>
                  <a:srgbClr val="000000"/>
                </a:solidFill>
                <a:effectLst>
                  <a:outerShdw blurRad="38100" dist="38100" dir="2700000" algn="tl">
                    <a:srgbClr val="DDDDDD"/>
                  </a:outerShdw>
                </a:effectLst>
              </a:rPr>
              <a:t> = E</a:t>
            </a:r>
            <a:r>
              <a:rPr lang="en-US" baseline="-25000">
                <a:solidFill>
                  <a:srgbClr val="000000"/>
                </a:solidFill>
                <a:effectLst>
                  <a:outerShdw blurRad="38100" dist="38100" dir="2700000" algn="tl">
                    <a:srgbClr val="DDDDDD"/>
                  </a:outerShdw>
                </a:effectLst>
              </a:rPr>
              <a:t>f  </a:t>
            </a:r>
            <a:r>
              <a:rPr lang="en-US">
                <a:solidFill>
                  <a:srgbClr val="000000"/>
                </a:solidFill>
                <a:effectLst>
                  <a:outerShdw blurRad="38100" dist="38100" dir="2700000" algn="tl">
                    <a:srgbClr val="DDDDDD"/>
                  </a:outerShdw>
                </a:effectLst>
                <a:sym typeface="Wingdings" charset="0"/>
              </a:rPr>
              <a:t> K</a:t>
            </a:r>
            <a:r>
              <a:rPr lang="en-US" baseline="-25000">
                <a:solidFill>
                  <a:srgbClr val="000000"/>
                </a:solidFill>
                <a:effectLst>
                  <a:outerShdw blurRad="38100" dist="38100" dir="2700000" algn="tl">
                    <a:srgbClr val="DDDDDD"/>
                  </a:outerShdw>
                </a:effectLst>
                <a:sym typeface="Wingdings" charset="0"/>
              </a:rPr>
              <a:t>o </a:t>
            </a:r>
            <a:r>
              <a:rPr lang="en-US">
                <a:solidFill>
                  <a:srgbClr val="000000"/>
                </a:solidFill>
                <a:effectLst>
                  <a:outerShdw blurRad="38100" dist="38100" dir="2700000" algn="tl">
                    <a:srgbClr val="DDDDDD"/>
                  </a:outerShdw>
                </a:effectLst>
                <a:sym typeface="Wingdings" charset="0"/>
              </a:rPr>
              <a:t>= U</a:t>
            </a:r>
            <a:r>
              <a:rPr lang="en-US" baseline="-25000">
                <a:solidFill>
                  <a:srgbClr val="000000"/>
                </a:solidFill>
                <a:effectLst>
                  <a:outerShdw blurRad="38100" dist="38100" dir="2700000" algn="tl">
                    <a:srgbClr val="DDDDDD"/>
                  </a:outerShdw>
                </a:effectLst>
                <a:sym typeface="Wingdings" charset="0"/>
              </a:rPr>
              <a:t>f</a:t>
            </a:r>
            <a:endParaRPr lang="en-US" baseline="-25000">
              <a:solidFill>
                <a:srgbClr val="000000"/>
              </a:solidFill>
              <a:effectLst>
                <a:outerShdw blurRad="38100" dist="38100" dir="2700000" algn="tl">
                  <a:srgbClr val="DDDDDD"/>
                </a:outerShdw>
              </a:effectLst>
            </a:endParaRPr>
          </a:p>
        </p:txBody>
      </p:sp>
      <p:sp>
        <p:nvSpPr>
          <p:cNvPr id="45" name="TextBox 44"/>
          <p:cNvSpPr txBox="1"/>
          <p:nvPr/>
        </p:nvSpPr>
        <p:spPr>
          <a:xfrm>
            <a:off x="3124200" y="5410200"/>
            <a:ext cx="2638425" cy="40005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000000"/>
                </a:solidFill>
                <a:effectLst>
                  <a:outerShdw blurRad="38100" dist="38100" dir="2700000" algn="tl">
                    <a:srgbClr val="DDDDDD"/>
                  </a:outerShdw>
                </a:effectLst>
              </a:rPr>
              <a:t>½ m</a:t>
            </a:r>
            <a:r>
              <a:rPr lang="en-US" baseline="-25000">
                <a:solidFill>
                  <a:srgbClr val="000000"/>
                </a:solidFill>
                <a:effectLst>
                  <a:outerShdw blurRad="38100" dist="38100" dir="2700000" algn="tl">
                    <a:srgbClr val="DDDDDD"/>
                  </a:outerShdw>
                </a:effectLst>
              </a:rPr>
              <a:t>BC</a:t>
            </a:r>
            <a:r>
              <a:rPr lang="en-US">
                <a:solidFill>
                  <a:srgbClr val="000000"/>
                </a:solidFill>
                <a:effectLst>
                  <a:outerShdw blurRad="38100" dist="38100" dir="2700000" algn="tl">
                    <a:srgbClr val="DDDDDD"/>
                  </a:outerShdw>
                </a:effectLst>
              </a:rPr>
              <a:t> v</a:t>
            </a:r>
            <a:r>
              <a:rPr lang="en-US" baseline="-25000">
                <a:solidFill>
                  <a:srgbClr val="000000"/>
                </a:solidFill>
                <a:effectLst>
                  <a:outerShdw blurRad="38100" dist="38100" dir="2700000" algn="tl">
                    <a:srgbClr val="DDDDDD"/>
                  </a:outerShdw>
                </a:effectLst>
              </a:rPr>
              <a:t>Bo</a:t>
            </a:r>
            <a:r>
              <a:rPr lang="en-US" baseline="30000">
                <a:solidFill>
                  <a:srgbClr val="000000"/>
                </a:solidFill>
                <a:effectLst>
                  <a:outerShdw blurRad="38100" dist="38100" dir="2700000" algn="tl">
                    <a:srgbClr val="DDDDDD"/>
                  </a:outerShdw>
                </a:effectLst>
              </a:rPr>
              <a:t>2</a:t>
            </a:r>
            <a:r>
              <a:rPr lang="en-US">
                <a:solidFill>
                  <a:srgbClr val="000000"/>
                </a:solidFill>
                <a:effectLst>
                  <a:outerShdw blurRad="38100" dist="38100" dir="2700000" algn="tl">
                    <a:srgbClr val="DDDDDD"/>
                  </a:outerShdw>
                </a:effectLst>
              </a:rPr>
              <a:t> = m</a:t>
            </a:r>
            <a:r>
              <a:rPr lang="en-US" baseline="-25000">
                <a:solidFill>
                  <a:srgbClr val="000000"/>
                </a:solidFill>
                <a:effectLst>
                  <a:outerShdw blurRad="38100" dist="38100" dir="2700000" algn="tl">
                    <a:srgbClr val="DDDDDD"/>
                  </a:outerShdw>
                </a:effectLst>
              </a:rPr>
              <a:t>BC</a:t>
            </a:r>
            <a:r>
              <a:rPr lang="en-US">
                <a:solidFill>
                  <a:srgbClr val="000000"/>
                </a:solidFill>
                <a:effectLst>
                  <a:outerShdw blurRad="38100" dist="38100" dir="2700000" algn="tl">
                    <a:srgbClr val="DDDDDD"/>
                  </a:outerShdw>
                </a:effectLst>
              </a:rPr>
              <a:t> g H </a:t>
            </a:r>
            <a:endParaRPr lang="en-US" baseline="-25000">
              <a:solidFill>
                <a:srgbClr val="000000"/>
              </a:solidFill>
              <a:effectLst>
                <a:outerShdw blurRad="38100" dist="38100" dir="2700000" algn="tl">
                  <a:srgbClr val="DDDDDD"/>
                </a:outerShdw>
              </a:effectLst>
            </a:endParaRPr>
          </a:p>
        </p:txBody>
      </p:sp>
      <p:sp>
        <p:nvSpPr>
          <p:cNvPr id="46" name="TextBox 45"/>
          <p:cNvSpPr txBox="1"/>
          <p:nvPr/>
        </p:nvSpPr>
        <p:spPr>
          <a:xfrm>
            <a:off x="3200400" y="5867400"/>
            <a:ext cx="1593850" cy="400050"/>
          </a:xfrm>
          <a:prstGeom prst="rect">
            <a:avLst/>
          </a:prstGeom>
          <a:noFill/>
        </p:spPr>
        <p:txBody>
          <a:bodyPr wrap="none">
            <a:spAutoFit/>
          </a:bodyPr>
          <a:lstStyle>
            <a:lvl1pPr>
              <a:defRPr sz="2000">
                <a:solidFill>
                  <a:schemeClr val="bg1"/>
                </a:solidFill>
                <a:latin typeface="Arial" charset="0"/>
                <a:ea typeface="ＭＳ Ｐゴシック" charset="0"/>
                <a:cs typeface="Arial" charset="0"/>
              </a:defRPr>
            </a:lvl1pPr>
            <a:lvl2pPr marL="37931725" indent="-37474525">
              <a:defRPr sz="2000">
                <a:solidFill>
                  <a:schemeClr val="bg1"/>
                </a:solidFill>
                <a:latin typeface="Arial" charset="0"/>
                <a:ea typeface="Arial" charset="0"/>
                <a:cs typeface="Arial" charset="0"/>
              </a:defRPr>
            </a:lvl2pPr>
            <a:lvl3pPr>
              <a:defRPr sz="2000">
                <a:solidFill>
                  <a:schemeClr val="bg1"/>
                </a:solidFill>
                <a:latin typeface="Arial" charset="0"/>
                <a:ea typeface="Arial" charset="0"/>
                <a:cs typeface="Arial" charset="0"/>
              </a:defRPr>
            </a:lvl3pPr>
            <a:lvl4pPr>
              <a:defRPr sz="2000">
                <a:solidFill>
                  <a:schemeClr val="bg1"/>
                </a:solidFill>
                <a:latin typeface="Arial" charset="0"/>
                <a:ea typeface="Arial" charset="0"/>
                <a:cs typeface="Arial" charset="0"/>
              </a:defRPr>
            </a:lvl4pPr>
            <a:lvl5pPr>
              <a:defRPr sz="2000">
                <a:solidFill>
                  <a:schemeClr val="bg1"/>
                </a:solidFill>
                <a:latin typeface="Arial" charset="0"/>
                <a:ea typeface="Arial" charset="0"/>
                <a:cs typeface="Arial" charset="0"/>
              </a:defRPr>
            </a:lvl5pPr>
            <a:lvl6pPr marL="457200" eaLnBrk="0" fontAlgn="base" hangingPunct="0">
              <a:spcBef>
                <a:spcPct val="0"/>
              </a:spcBef>
              <a:spcAft>
                <a:spcPct val="0"/>
              </a:spcAft>
              <a:defRPr sz="2000">
                <a:solidFill>
                  <a:schemeClr val="bg1"/>
                </a:solidFill>
                <a:latin typeface="Arial" charset="0"/>
                <a:ea typeface="Arial" charset="0"/>
                <a:cs typeface="Arial" charset="0"/>
              </a:defRPr>
            </a:lvl6pPr>
            <a:lvl7pPr marL="914400" eaLnBrk="0" fontAlgn="base" hangingPunct="0">
              <a:spcBef>
                <a:spcPct val="0"/>
              </a:spcBef>
              <a:spcAft>
                <a:spcPct val="0"/>
              </a:spcAft>
              <a:defRPr sz="2000">
                <a:solidFill>
                  <a:schemeClr val="bg1"/>
                </a:solidFill>
                <a:latin typeface="Arial" charset="0"/>
                <a:ea typeface="Arial" charset="0"/>
                <a:cs typeface="Arial" charset="0"/>
              </a:defRPr>
            </a:lvl7pPr>
            <a:lvl8pPr marL="1371600" eaLnBrk="0" fontAlgn="base" hangingPunct="0">
              <a:spcBef>
                <a:spcPct val="0"/>
              </a:spcBef>
              <a:spcAft>
                <a:spcPct val="0"/>
              </a:spcAft>
              <a:defRPr sz="2000">
                <a:solidFill>
                  <a:schemeClr val="bg1"/>
                </a:solidFill>
                <a:latin typeface="Arial" charset="0"/>
                <a:ea typeface="Arial" charset="0"/>
                <a:cs typeface="Arial" charset="0"/>
              </a:defRPr>
            </a:lvl8pPr>
            <a:lvl9pPr marL="1828800" eaLnBrk="0" fontAlgn="base" hangingPunct="0">
              <a:spcBef>
                <a:spcPct val="0"/>
              </a:spcBef>
              <a:spcAft>
                <a:spcPct val="0"/>
              </a:spcAft>
              <a:defRPr sz="2000">
                <a:solidFill>
                  <a:schemeClr val="bg1"/>
                </a:solidFill>
                <a:latin typeface="Arial" charset="0"/>
                <a:ea typeface="Arial" charset="0"/>
                <a:cs typeface="Arial" charset="0"/>
              </a:defRPr>
            </a:lvl9pPr>
          </a:lstStyle>
          <a:p>
            <a:r>
              <a:rPr lang="en-US">
                <a:solidFill>
                  <a:srgbClr val="000000"/>
                </a:solidFill>
                <a:effectLst>
                  <a:outerShdw blurRad="38100" dist="38100" dir="2700000" algn="tl">
                    <a:srgbClr val="DDDDDD"/>
                  </a:outerShdw>
                </a:effectLst>
              </a:rPr>
              <a:t>½ v</a:t>
            </a:r>
            <a:r>
              <a:rPr lang="en-US" baseline="-25000">
                <a:solidFill>
                  <a:srgbClr val="000000"/>
                </a:solidFill>
                <a:effectLst>
                  <a:outerShdw blurRad="38100" dist="38100" dir="2700000" algn="tl">
                    <a:srgbClr val="DDDDDD"/>
                  </a:outerShdw>
                </a:effectLst>
              </a:rPr>
              <a:t>Bo</a:t>
            </a:r>
            <a:r>
              <a:rPr lang="en-US" baseline="30000">
                <a:solidFill>
                  <a:srgbClr val="000000"/>
                </a:solidFill>
                <a:effectLst>
                  <a:outerShdw blurRad="38100" dist="38100" dir="2700000" algn="tl">
                    <a:srgbClr val="DDDDDD"/>
                  </a:outerShdw>
                </a:effectLst>
              </a:rPr>
              <a:t>2</a:t>
            </a:r>
            <a:r>
              <a:rPr lang="en-US">
                <a:solidFill>
                  <a:srgbClr val="000000"/>
                </a:solidFill>
                <a:effectLst>
                  <a:outerShdw blurRad="38100" dist="38100" dir="2700000" algn="tl">
                    <a:srgbClr val="DDDDDD"/>
                  </a:outerShdw>
                </a:effectLst>
              </a:rPr>
              <a:t> = g H </a:t>
            </a:r>
            <a:endParaRPr lang="en-US" baseline="-25000">
              <a:solidFill>
                <a:srgbClr val="000000"/>
              </a:solidFill>
              <a:effectLst>
                <a:outerShdw blurRad="38100" dist="38100" dir="2700000" algn="tl">
                  <a:srgbClr val="DDDDDD"/>
                </a:outerShdw>
              </a:effectLst>
            </a:endParaRPr>
          </a:p>
        </p:txBody>
      </p:sp>
    </p:spTree>
    <p:extLst>
      <p:ext uri="{BB962C8B-B14F-4D97-AF65-F5344CB8AC3E}">
        <p14:creationId xmlns:p14="http://schemas.microsoft.com/office/powerpoint/2010/main" val="27111400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5"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20"/>
          <p:cNvSpPr>
            <a:spLocks noGrp="1"/>
          </p:cNvSpPr>
          <p:nvPr>
            <p:ph type="title"/>
          </p:nvPr>
        </p:nvSpPr>
        <p:spPr/>
        <p:txBody>
          <a:bodyPr/>
          <a:lstStyle/>
          <a:p>
            <a:pPr eaLnBrk="1" hangingPunct="1"/>
            <a:r>
              <a:rPr lang="en-US" dirty="0" smtClean="0">
                <a:latin typeface="Trebuchet MS" charset="0"/>
                <a:cs typeface="Arial" charset="0"/>
              </a:rPr>
              <a:t>Elastic </a:t>
            </a:r>
            <a:r>
              <a:rPr lang="en-US" dirty="0">
                <a:latin typeface="Trebuchet MS" charset="0"/>
                <a:cs typeface="Arial" charset="0"/>
              </a:rPr>
              <a:t>Collision</a:t>
            </a:r>
          </a:p>
        </p:txBody>
      </p:sp>
      <p:sp>
        <p:nvSpPr>
          <p:cNvPr id="751631" name="Text Box 15"/>
          <p:cNvSpPr txBox="1">
            <a:spLocks noChangeArrowheads="1"/>
          </p:cNvSpPr>
          <p:nvPr/>
        </p:nvSpPr>
        <p:spPr bwMode="auto">
          <a:xfrm>
            <a:off x="2209800" y="2514600"/>
            <a:ext cx="1014413"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Before</a:t>
            </a:r>
          </a:p>
        </p:txBody>
      </p:sp>
      <p:sp>
        <p:nvSpPr>
          <p:cNvPr id="751632" name="Text Box 16"/>
          <p:cNvSpPr txBox="1">
            <a:spLocks noChangeArrowheads="1"/>
          </p:cNvSpPr>
          <p:nvPr/>
        </p:nvSpPr>
        <p:spPr bwMode="auto">
          <a:xfrm>
            <a:off x="6629400" y="2514600"/>
            <a:ext cx="814388"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pic>
        <p:nvPicPr>
          <p:cNvPr id="36869" name="Picture 10" descr="mirr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8300" y="2286000"/>
            <a:ext cx="29686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Picture 16" descr="C:\Users\Administrator\Desktop\Physics\211\new - white\pics\block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1828800"/>
            <a:ext cx="12001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1622" name="Line 10"/>
          <p:cNvSpPr>
            <a:spLocks noChangeShapeType="1"/>
          </p:cNvSpPr>
          <p:nvPr/>
        </p:nvSpPr>
        <p:spPr bwMode="auto">
          <a:xfrm flipV="1">
            <a:off x="1004888" y="2165350"/>
            <a:ext cx="847725" cy="0"/>
          </a:xfrm>
          <a:prstGeom prst="line">
            <a:avLst/>
          </a:prstGeom>
          <a:noFill/>
          <a:ln w="3810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sp>
        <p:nvSpPr>
          <p:cNvPr id="751625" name="Line 30"/>
          <p:cNvSpPr>
            <a:spLocks noChangeShapeType="1"/>
          </p:cNvSpPr>
          <p:nvPr/>
        </p:nvSpPr>
        <p:spPr bwMode="auto">
          <a:xfrm>
            <a:off x="7516813" y="2135188"/>
            <a:ext cx="258762" cy="0"/>
          </a:xfrm>
          <a:prstGeom prst="line">
            <a:avLst/>
          </a:prstGeom>
          <a:noFill/>
          <a:ln w="5715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pic>
        <p:nvPicPr>
          <p:cNvPr id="36873" name="Picture 10" descr="mirr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0" y="2266950"/>
            <a:ext cx="29686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4" name="Picture 16" descr="C:\Users\Administrator\Desktop\Physics\211\new - white\pics\block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1700" y="1828800"/>
            <a:ext cx="12001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PAnswers"/>
          <p:cNvSpPr txBox="1">
            <a:spLocks noChangeArrowheads="1"/>
          </p:cNvSpPr>
          <p:nvPr>
            <p:custDataLst>
              <p:tags r:id="rId2"/>
            </p:custDataLst>
          </p:nvPr>
        </p:nvSpPr>
        <p:spPr bwMode="auto">
          <a:xfrm>
            <a:off x="381000" y="3733800"/>
            <a:ext cx="8763000" cy="2514600"/>
          </a:xfrm>
          <a:prstGeom prst="rect">
            <a:avLst/>
          </a:prstGeom>
          <a:noFill/>
          <a:ln w="9525">
            <a:noFill/>
            <a:miter lim="800000"/>
            <a:headEnd/>
            <a:tailEnd/>
          </a:ln>
        </p:spPr>
        <p:txBody>
          <a:bodyPr/>
          <a:lstStyle/>
          <a:p>
            <a:pPr marL="609600" indent="-609600" eaLnBrk="1" hangingPunct="1">
              <a:lnSpc>
                <a:spcPct val="90000"/>
              </a:lnSpc>
              <a:spcBef>
                <a:spcPct val="20000"/>
              </a:spcBef>
              <a:buSzPct val="50000"/>
              <a:defRPr/>
            </a:pPr>
            <a:endParaRPr lang="en-US" sz="2200" kern="0" dirty="0">
              <a:solidFill>
                <a:schemeClr val="tx2"/>
              </a:solidFill>
              <a:effectLst/>
              <a:latin typeface="+mn-lt"/>
              <a:ea typeface="+mn-ea"/>
              <a:cs typeface="+mn-cs"/>
            </a:endParaRPr>
          </a:p>
        </p:txBody>
      </p:sp>
      <p:sp>
        <p:nvSpPr>
          <p:cNvPr id="36876" name="TextBox 21"/>
          <p:cNvSpPr txBox="1">
            <a:spLocks noChangeArrowheads="1"/>
          </p:cNvSpPr>
          <p:nvPr/>
        </p:nvSpPr>
        <p:spPr bwMode="auto">
          <a:xfrm>
            <a:off x="273050" y="3352800"/>
            <a:ext cx="8870950"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3100" dirty="0">
                <a:solidFill>
                  <a:schemeClr val="tx2"/>
                </a:solidFill>
                <a:effectLst/>
                <a:latin typeface="Calibri" charset="0"/>
              </a:rPr>
              <a:t>Elastic Collision:</a:t>
            </a:r>
          </a:p>
          <a:p>
            <a:r>
              <a:rPr lang="en-US" sz="3100" dirty="0">
                <a:solidFill>
                  <a:schemeClr val="tx2"/>
                </a:solidFill>
                <a:effectLst/>
                <a:latin typeface="Calibri" charset="0"/>
              </a:rPr>
              <a:t>	</a:t>
            </a:r>
            <a:r>
              <a:rPr lang="en-US" sz="3100" dirty="0">
                <a:solidFill>
                  <a:schemeClr val="tx2"/>
                </a:solidFill>
                <a:effectLst/>
                <a:latin typeface="Calibri" charset="0"/>
                <a:sym typeface="Wingdings" charset="0"/>
              </a:rPr>
              <a:t> </a:t>
            </a:r>
            <a:r>
              <a:rPr lang="en-US" sz="3100" dirty="0">
                <a:solidFill>
                  <a:schemeClr val="tx2"/>
                </a:solidFill>
                <a:effectLst/>
                <a:latin typeface="Calibri" charset="0"/>
              </a:rPr>
              <a:t>Objects perfectly bounce off one another such that no energy is lost during the collision</a:t>
            </a:r>
          </a:p>
          <a:p>
            <a:endParaRPr lang="en-US" dirty="0">
              <a:solidFill>
                <a:schemeClr val="tx2"/>
              </a:solidFill>
              <a:effectLst/>
              <a:latin typeface="Calibri" charset="0"/>
            </a:endParaRPr>
          </a:p>
          <a:p>
            <a:pPr eaLnBrk="1" hangingPunct="1">
              <a:lnSpc>
                <a:spcPct val="90000"/>
              </a:lnSpc>
              <a:spcBef>
                <a:spcPct val="20000"/>
              </a:spcBef>
              <a:buSzPct val="50000"/>
            </a:pPr>
            <a:r>
              <a:rPr lang="en-US" dirty="0">
                <a:solidFill>
                  <a:schemeClr val="tx2"/>
                </a:solidFill>
                <a:effectLst/>
              </a:rPr>
              <a:t>Momentum is conserved:   		P</a:t>
            </a:r>
            <a:r>
              <a:rPr lang="en-US" baseline="-25000" dirty="0">
                <a:solidFill>
                  <a:schemeClr val="tx2"/>
                </a:solidFill>
                <a:effectLst/>
              </a:rPr>
              <a:t>o</a:t>
            </a:r>
            <a:r>
              <a:rPr lang="en-US" dirty="0">
                <a:solidFill>
                  <a:schemeClr val="tx2"/>
                </a:solidFill>
                <a:effectLst/>
              </a:rPr>
              <a:t> = P</a:t>
            </a:r>
            <a:r>
              <a:rPr lang="en-US" baseline="-25000" dirty="0">
                <a:solidFill>
                  <a:schemeClr val="tx2"/>
                </a:solidFill>
                <a:effectLst/>
              </a:rPr>
              <a:t>f</a:t>
            </a:r>
            <a:endParaRPr lang="en-US" dirty="0">
              <a:solidFill>
                <a:schemeClr val="tx2"/>
              </a:solidFill>
              <a:effectLst/>
            </a:endParaRPr>
          </a:p>
          <a:p>
            <a:pPr eaLnBrk="1" hangingPunct="1">
              <a:lnSpc>
                <a:spcPct val="90000"/>
              </a:lnSpc>
              <a:spcBef>
                <a:spcPct val="20000"/>
              </a:spcBef>
              <a:buSzPct val="50000"/>
            </a:pPr>
            <a:r>
              <a:rPr lang="en-US" dirty="0">
                <a:solidFill>
                  <a:schemeClr val="tx2"/>
                </a:solidFill>
                <a:effectLst/>
              </a:rPr>
              <a:t>Kinetic Energy is conserved:  		</a:t>
            </a:r>
            <a:r>
              <a:rPr lang="en-US" dirty="0" err="1">
                <a:solidFill>
                  <a:schemeClr val="tx2"/>
                </a:solidFill>
                <a:effectLst/>
              </a:rPr>
              <a:t>K</a:t>
            </a:r>
            <a:r>
              <a:rPr lang="en-US" baseline="-25000" dirty="0" err="1">
                <a:solidFill>
                  <a:schemeClr val="tx2"/>
                </a:solidFill>
                <a:effectLst/>
              </a:rPr>
              <a:t>o</a:t>
            </a:r>
            <a:r>
              <a:rPr lang="en-US" dirty="0">
                <a:solidFill>
                  <a:schemeClr val="tx2"/>
                </a:solidFill>
                <a:effectLst/>
              </a:rPr>
              <a:t> = </a:t>
            </a:r>
            <a:r>
              <a:rPr lang="en-US" dirty="0" err="1">
                <a:solidFill>
                  <a:schemeClr val="tx2"/>
                </a:solidFill>
                <a:effectLst/>
              </a:rPr>
              <a:t>K</a:t>
            </a:r>
            <a:r>
              <a:rPr lang="en-US" baseline="-25000" dirty="0" err="1">
                <a:solidFill>
                  <a:schemeClr val="tx2"/>
                </a:solidFill>
                <a:effectLst/>
              </a:rPr>
              <a:t>f</a:t>
            </a:r>
            <a:endParaRPr lang="en-US" baseline="-25000" dirty="0">
              <a:solidFill>
                <a:schemeClr val="tx2"/>
              </a:solidFill>
              <a:effectLst/>
            </a:endParaRPr>
          </a:p>
          <a:p>
            <a:pPr eaLnBrk="1" hangingPunct="1">
              <a:lnSpc>
                <a:spcPct val="90000"/>
              </a:lnSpc>
              <a:spcBef>
                <a:spcPct val="20000"/>
              </a:spcBef>
              <a:buSzPct val="50000"/>
            </a:pPr>
            <a:r>
              <a:rPr lang="en-US" sz="1800" dirty="0">
                <a:solidFill>
                  <a:schemeClr val="tx2"/>
                </a:solidFill>
                <a:effectLst/>
              </a:rPr>
              <a:t>        (perfect elastic collision) </a:t>
            </a:r>
          </a:p>
          <a:p>
            <a:endParaRPr lang="en-US" dirty="0">
              <a:solidFill>
                <a:schemeClr val="tx2"/>
              </a:solidFill>
              <a:effectLst/>
              <a:latin typeface="Calibri" charset="0"/>
            </a:endParaRPr>
          </a:p>
        </p:txBody>
      </p:sp>
      <p:pic>
        <p:nvPicPr>
          <p:cNvPr id="36877" name="Picture 25" descr="bal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2057400"/>
            <a:ext cx="217488"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8" name="Picture 25" descr="bal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2057400"/>
            <a:ext cx="217488"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Line 10"/>
          <p:cNvSpPr>
            <a:spLocks noChangeShapeType="1"/>
          </p:cNvSpPr>
          <p:nvPr/>
        </p:nvSpPr>
        <p:spPr bwMode="auto">
          <a:xfrm flipH="1" flipV="1">
            <a:off x="5029200" y="2133600"/>
            <a:ext cx="685800" cy="0"/>
          </a:xfrm>
          <a:prstGeom prst="line">
            <a:avLst/>
          </a:prstGeom>
          <a:noFill/>
          <a:ln w="3810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spTree>
    <p:custDataLst>
      <p:tags r:id="rId1"/>
    </p:custDataLst>
    <p:extLst>
      <p:ext uri="{BB962C8B-B14F-4D97-AF65-F5344CB8AC3E}">
        <p14:creationId xmlns:p14="http://schemas.microsoft.com/office/powerpoint/2010/main" val="3052872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20"/>
          <p:cNvSpPr>
            <a:spLocks noGrp="1"/>
          </p:cNvSpPr>
          <p:nvPr>
            <p:ph type="title"/>
          </p:nvPr>
        </p:nvSpPr>
        <p:spPr/>
        <p:txBody>
          <a:bodyPr/>
          <a:lstStyle/>
          <a:p>
            <a:pPr eaLnBrk="1" hangingPunct="1"/>
            <a:r>
              <a:rPr lang="en-US" dirty="0" smtClean="0">
                <a:latin typeface="Trebuchet MS" charset="0"/>
                <a:cs typeface="Arial" charset="0"/>
              </a:rPr>
              <a:t>Inelastic </a:t>
            </a:r>
            <a:r>
              <a:rPr lang="en-US" dirty="0">
                <a:latin typeface="Trebuchet MS" charset="0"/>
                <a:cs typeface="Arial" charset="0"/>
              </a:rPr>
              <a:t>Collision</a:t>
            </a:r>
          </a:p>
        </p:txBody>
      </p:sp>
      <p:sp>
        <p:nvSpPr>
          <p:cNvPr id="751631" name="Text Box 15"/>
          <p:cNvSpPr txBox="1">
            <a:spLocks noChangeArrowheads="1"/>
          </p:cNvSpPr>
          <p:nvPr/>
        </p:nvSpPr>
        <p:spPr bwMode="auto">
          <a:xfrm>
            <a:off x="2209800" y="2514600"/>
            <a:ext cx="1014413"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Before</a:t>
            </a:r>
          </a:p>
        </p:txBody>
      </p:sp>
      <p:sp>
        <p:nvSpPr>
          <p:cNvPr id="751632" name="Text Box 16"/>
          <p:cNvSpPr txBox="1">
            <a:spLocks noChangeArrowheads="1"/>
          </p:cNvSpPr>
          <p:nvPr/>
        </p:nvSpPr>
        <p:spPr bwMode="auto">
          <a:xfrm>
            <a:off x="6629400" y="2514600"/>
            <a:ext cx="814388"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pic>
        <p:nvPicPr>
          <p:cNvPr id="30725" name="Picture 10" descr="mirr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8300" y="2286000"/>
            <a:ext cx="29686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16" descr="C:\Users\Administrator\Desktop\Physics\211\new - white\pics\block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1828800"/>
            <a:ext cx="12001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1622" name="Line 10"/>
          <p:cNvSpPr>
            <a:spLocks noChangeShapeType="1"/>
          </p:cNvSpPr>
          <p:nvPr/>
        </p:nvSpPr>
        <p:spPr bwMode="auto">
          <a:xfrm flipV="1">
            <a:off x="1004888" y="2165350"/>
            <a:ext cx="847725" cy="0"/>
          </a:xfrm>
          <a:prstGeom prst="line">
            <a:avLst/>
          </a:prstGeom>
          <a:noFill/>
          <a:ln w="3810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sp>
        <p:nvSpPr>
          <p:cNvPr id="751625" name="Line 30"/>
          <p:cNvSpPr>
            <a:spLocks noChangeShapeType="1"/>
          </p:cNvSpPr>
          <p:nvPr/>
        </p:nvSpPr>
        <p:spPr bwMode="auto">
          <a:xfrm>
            <a:off x="7516813" y="2135188"/>
            <a:ext cx="258762" cy="0"/>
          </a:xfrm>
          <a:prstGeom prst="line">
            <a:avLst/>
          </a:prstGeom>
          <a:noFill/>
          <a:ln w="5715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pic>
        <p:nvPicPr>
          <p:cNvPr id="30729" name="Picture 10" descr="mirr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0" y="2266950"/>
            <a:ext cx="29686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0" name="Picture 16" descr="C:\Users\Administrator\Desktop\Physics\211\new - white\pics\block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1700" y="1828800"/>
            <a:ext cx="12001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32" name="Group 27"/>
          <p:cNvGrpSpPr>
            <a:grpSpLocks/>
          </p:cNvGrpSpPr>
          <p:nvPr/>
        </p:nvGrpSpPr>
        <p:grpSpPr bwMode="auto">
          <a:xfrm>
            <a:off x="6799263" y="2128838"/>
            <a:ext cx="268287" cy="179387"/>
            <a:chOff x="-773" y="2039"/>
            <a:chExt cx="118" cy="79"/>
          </a:xfrm>
        </p:grpSpPr>
        <p:sp>
          <p:nvSpPr>
            <p:cNvPr id="13321" name="AutoShape 9"/>
            <p:cNvSpPr>
              <a:spLocks noChangeArrowheads="1"/>
            </p:cNvSpPr>
            <p:nvPr/>
          </p:nvSpPr>
          <p:spPr bwMode="auto">
            <a:xfrm>
              <a:off x="-730" y="2039"/>
              <a:ext cx="75" cy="79"/>
            </a:xfrm>
            <a:prstGeom prst="roundRect">
              <a:avLst>
                <a:gd name="adj" fmla="val 50000"/>
              </a:avLst>
            </a:prstGeom>
            <a:gradFill rotWithShape="1">
              <a:gsLst>
                <a:gs pos="0">
                  <a:srgbClr val="3B3B3B"/>
                </a:gs>
                <a:gs pos="50000">
                  <a:schemeClr val="bg2"/>
                </a:gs>
                <a:gs pos="100000">
                  <a:srgbClr val="3B3B3B"/>
                </a:gs>
              </a:gsLst>
              <a:lin ang="5400000" scaled="1"/>
            </a:gradFill>
            <a:ln w="9525">
              <a:noFill/>
              <a:round/>
              <a:headEnd/>
              <a:tailEnd/>
            </a:ln>
          </p:spPr>
          <p:txBody>
            <a:bodyPr wrap="none" anchor="ctr"/>
            <a:lstStyle/>
            <a:p>
              <a:pPr eaLnBrk="1" hangingPunct="1">
                <a:defRPr/>
              </a:pPr>
              <a:endParaRPr lang="en-US" sz="1800">
                <a:solidFill>
                  <a:schemeClr val="tx2"/>
                </a:solidFill>
                <a:effectLst/>
                <a:latin typeface="+mn-lt"/>
                <a:ea typeface="+mn-ea"/>
                <a:cs typeface="Arial" charset="0"/>
              </a:endParaRPr>
            </a:p>
          </p:txBody>
        </p:sp>
        <p:sp>
          <p:nvSpPr>
            <p:cNvPr id="4" name="AutoShape 9"/>
            <p:cNvSpPr>
              <a:spLocks noChangeArrowheads="1"/>
            </p:cNvSpPr>
            <p:nvPr/>
          </p:nvSpPr>
          <p:spPr bwMode="auto">
            <a:xfrm>
              <a:off x="-773" y="2039"/>
              <a:ext cx="73" cy="79"/>
            </a:xfrm>
            <a:prstGeom prst="roundRect">
              <a:avLst>
                <a:gd name="adj" fmla="val 0"/>
              </a:avLst>
            </a:prstGeom>
            <a:gradFill rotWithShape="1">
              <a:gsLst>
                <a:gs pos="0">
                  <a:srgbClr val="3B3B3B"/>
                </a:gs>
                <a:gs pos="50000">
                  <a:schemeClr val="bg2"/>
                </a:gs>
                <a:gs pos="100000">
                  <a:srgbClr val="3B3B3B"/>
                </a:gs>
              </a:gsLst>
              <a:lin ang="5400000" scaled="1"/>
            </a:gradFill>
            <a:ln w="9525">
              <a:noFill/>
              <a:round/>
              <a:headEnd/>
              <a:tailEnd/>
            </a:ln>
          </p:spPr>
          <p:txBody>
            <a:bodyPr wrap="none" anchor="ctr"/>
            <a:lstStyle/>
            <a:p>
              <a:pPr eaLnBrk="1" hangingPunct="1">
                <a:defRPr/>
              </a:pPr>
              <a:endParaRPr lang="en-US" sz="1800">
                <a:solidFill>
                  <a:schemeClr val="tx2"/>
                </a:solidFill>
                <a:effectLst/>
                <a:latin typeface="+mn-lt"/>
                <a:ea typeface="+mn-ea"/>
                <a:cs typeface="Arial" charset="0"/>
              </a:endParaRPr>
            </a:p>
          </p:txBody>
        </p:sp>
      </p:grpSp>
      <p:sp>
        <p:nvSpPr>
          <p:cNvPr id="21" name="TPAnswers"/>
          <p:cNvSpPr txBox="1">
            <a:spLocks noChangeArrowheads="1"/>
          </p:cNvSpPr>
          <p:nvPr>
            <p:custDataLst>
              <p:tags r:id="rId2"/>
            </p:custDataLst>
          </p:nvPr>
        </p:nvSpPr>
        <p:spPr bwMode="auto">
          <a:xfrm>
            <a:off x="381000" y="3733800"/>
            <a:ext cx="8763000" cy="2514600"/>
          </a:xfrm>
          <a:prstGeom prst="rect">
            <a:avLst/>
          </a:prstGeom>
          <a:noFill/>
          <a:ln w="9525">
            <a:noFill/>
            <a:miter lim="800000"/>
            <a:headEnd/>
            <a:tailEnd/>
          </a:ln>
        </p:spPr>
        <p:txBody>
          <a:bodyPr/>
          <a:lstStyle/>
          <a:p>
            <a:pPr marL="609600" indent="-609600" eaLnBrk="1" hangingPunct="1">
              <a:lnSpc>
                <a:spcPct val="90000"/>
              </a:lnSpc>
              <a:spcBef>
                <a:spcPct val="20000"/>
              </a:spcBef>
              <a:buSzPct val="50000"/>
              <a:defRPr/>
            </a:pPr>
            <a:endParaRPr lang="en-US" sz="2200" kern="0" dirty="0">
              <a:solidFill>
                <a:schemeClr val="tx2"/>
              </a:solidFill>
              <a:effectLst/>
              <a:latin typeface="+mn-lt"/>
              <a:ea typeface="+mn-ea"/>
              <a:cs typeface="+mn-cs"/>
            </a:endParaRPr>
          </a:p>
        </p:txBody>
      </p:sp>
      <p:sp>
        <p:nvSpPr>
          <p:cNvPr id="30734" name="TextBox 21"/>
          <p:cNvSpPr txBox="1">
            <a:spLocks noChangeArrowheads="1"/>
          </p:cNvSpPr>
          <p:nvPr/>
        </p:nvSpPr>
        <p:spPr bwMode="auto">
          <a:xfrm>
            <a:off x="273050" y="3352800"/>
            <a:ext cx="8870950" cy="23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3100" dirty="0">
                <a:solidFill>
                  <a:srgbClr val="000000"/>
                </a:solidFill>
                <a:effectLst/>
                <a:latin typeface="Calibri" charset="0"/>
              </a:rPr>
              <a:t>Inelastic Collision:</a:t>
            </a:r>
          </a:p>
          <a:p>
            <a:r>
              <a:rPr lang="en-US" sz="3100" dirty="0">
                <a:solidFill>
                  <a:srgbClr val="000000"/>
                </a:solidFill>
                <a:effectLst/>
                <a:latin typeface="Calibri" charset="0"/>
              </a:rPr>
              <a:t>	</a:t>
            </a:r>
            <a:endParaRPr lang="en-US" sz="3100" dirty="0" smtClean="0">
              <a:solidFill>
                <a:srgbClr val="000000"/>
              </a:solidFill>
              <a:effectLst/>
              <a:latin typeface="Calibri" charset="0"/>
            </a:endParaRPr>
          </a:p>
          <a:p>
            <a:endParaRPr lang="en-US" dirty="0">
              <a:solidFill>
                <a:srgbClr val="000000"/>
              </a:solidFill>
              <a:effectLst/>
              <a:latin typeface="Calibri" charset="0"/>
            </a:endParaRPr>
          </a:p>
          <a:p>
            <a:pPr eaLnBrk="1" hangingPunct="1">
              <a:lnSpc>
                <a:spcPct val="90000"/>
              </a:lnSpc>
              <a:spcBef>
                <a:spcPct val="20000"/>
              </a:spcBef>
              <a:buSzPct val="50000"/>
            </a:pPr>
            <a:r>
              <a:rPr lang="en-US" dirty="0">
                <a:solidFill>
                  <a:srgbClr val="000000"/>
                </a:solidFill>
                <a:effectLst/>
              </a:rPr>
              <a:t>Momentum is conserved:   			P</a:t>
            </a:r>
            <a:r>
              <a:rPr lang="en-US" baseline="-25000" dirty="0">
                <a:solidFill>
                  <a:srgbClr val="000000"/>
                </a:solidFill>
                <a:effectLst/>
              </a:rPr>
              <a:t>o</a:t>
            </a:r>
            <a:r>
              <a:rPr lang="en-US" dirty="0">
                <a:solidFill>
                  <a:srgbClr val="000000"/>
                </a:solidFill>
                <a:effectLst/>
              </a:rPr>
              <a:t> = P</a:t>
            </a:r>
            <a:r>
              <a:rPr lang="en-US" baseline="-25000" dirty="0">
                <a:solidFill>
                  <a:srgbClr val="000000"/>
                </a:solidFill>
                <a:effectLst/>
              </a:rPr>
              <a:t>f</a:t>
            </a:r>
            <a:endParaRPr lang="en-US" dirty="0">
              <a:solidFill>
                <a:srgbClr val="000000"/>
              </a:solidFill>
              <a:effectLst/>
            </a:endParaRPr>
          </a:p>
          <a:p>
            <a:pPr eaLnBrk="1" hangingPunct="1">
              <a:lnSpc>
                <a:spcPct val="90000"/>
              </a:lnSpc>
              <a:spcBef>
                <a:spcPct val="20000"/>
              </a:spcBef>
              <a:buSzPct val="50000"/>
            </a:pPr>
            <a:r>
              <a:rPr lang="en-US" dirty="0">
                <a:solidFill>
                  <a:srgbClr val="000000"/>
                </a:solidFill>
                <a:effectLst/>
              </a:rPr>
              <a:t>Kinetic Energy is not conserved:  		</a:t>
            </a:r>
            <a:r>
              <a:rPr lang="en-US" dirty="0" err="1">
                <a:solidFill>
                  <a:srgbClr val="000000"/>
                </a:solidFill>
                <a:effectLst/>
              </a:rPr>
              <a:t>K</a:t>
            </a:r>
            <a:r>
              <a:rPr lang="en-US" baseline="-25000" dirty="0" err="1">
                <a:solidFill>
                  <a:srgbClr val="000000"/>
                </a:solidFill>
                <a:effectLst/>
              </a:rPr>
              <a:t>o</a:t>
            </a:r>
            <a:r>
              <a:rPr lang="en-US" dirty="0">
                <a:solidFill>
                  <a:srgbClr val="000000"/>
                </a:solidFill>
                <a:effectLst/>
              </a:rPr>
              <a:t> ≠ </a:t>
            </a:r>
            <a:r>
              <a:rPr lang="en-US" dirty="0" err="1">
                <a:solidFill>
                  <a:srgbClr val="000000"/>
                </a:solidFill>
                <a:effectLst/>
              </a:rPr>
              <a:t>K</a:t>
            </a:r>
            <a:r>
              <a:rPr lang="en-US" baseline="-25000" dirty="0" err="1">
                <a:solidFill>
                  <a:srgbClr val="000000"/>
                </a:solidFill>
                <a:effectLst/>
              </a:rPr>
              <a:t>f</a:t>
            </a:r>
            <a:endParaRPr lang="en-US" dirty="0">
              <a:solidFill>
                <a:srgbClr val="000000"/>
              </a:solidFill>
              <a:effectLst/>
            </a:endParaRPr>
          </a:p>
          <a:p>
            <a:endParaRPr lang="en-US" dirty="0">
              <a:solidFill>
                <a:schemeClr val="tx2"/>
              </a:solidFill>
              <a:effectLst/>
              <a:latin typeface="Calibri" charset="0"/>
            </a:endParaRPr>
          </a:p>
        </p:txBody>
      </p:sp>
      <p:sp>
        <p:nvSpPr>
          <p:cNvPr id="20" name="Text Box 15"/>
          <p:cNvSpPr txBox="1">
            <a:spLocks noChangeArrowheads="1"/>
          </p:cNvSpPr>
          <p:nvPr/>
        </p:nvSpPr>
        <p:spPr bwMode="auto">
          <a:xfrm>
            <a:off x="2209800" y="2514600"/>
            <a:ext cx="1014413"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Before</a:t>
            </a:r>
          </a:p>
        </p:txBody>
      </p:sp>
      <p:sp>
        <p:nvSpPr>
          <p:cNvPr id="22" name="Text Box 16"/>
          <p:cNvSpPr txBox="1">
            <a:spLocks noChangeArrowheads="1"/>
          </p:cNvSpPr>
          <p:nvPr/>
        </p:nvSpPr>
        <p:spPr bwMode="auto">
          <a:xfrm>
            <a:off x="6629400" y="2514600"/>
            <a:ext cx="814388"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pic>
        <p:nvPicPr>
          <p:cNvPr id="23" name="Picture 10" descr="mirr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8300" y="2286000"/>
            <a:ext cx="29686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6" descr="C:\Users\Administrator\Desktop\Physics\211\new - white\pics\block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1828800"/>
            <a:ext cx="12001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Line 10"/>
          <p:cNvSpPr>
            <a:spLocks noChangeShapeType="1"/>
          </p:cNvSpPr>
          <p:nvPr/>
        </p:nvSpPr>
        <p:spPr bwMode="auto">
          <a:xfrm flipV="1">
            <a:off x="1004888" y="2165350"/>
            <a:ext cx="847725" cy="0"/>
          </a:xfrm>
          <a:prstGeom prst="line">
            <a:avLst/>
          </a:prstGeom>
          <a:noFill/>
          <a:ln w="3810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sp>
        <p:nvSpPr>
          <p:cNvPr id="26" name="Line 30"/>
          <p:cNvSpPr>
            <a:spLocks noChangeShapeType="1"/>
          </p:cNvSpPr>
          <p:nvPr/>
        </p:nvSpPr>
        <p:spPr bwMode="auto">
          <a:xfrm>
            <a:off x="7516813" y="2135188"/>
            <a:ext cx="258762" cy="0"/>
          </a:xfrm>
          <a:prstGeom prst="line">
            <a:avLst/>
          </a:prstGeom>
          <a:noFill/>
          <a:ln w="5715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pic>
        <p:nvPicPr>
          <p:cNvPr id="27" name="Picture 10" descr="mirr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0" y="2266950"/>
            <a:ext cx="29686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16" descr="C:\Users\Administrator\Desktop\Physics\211\new - white\pics\block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1700" y="1828800"/>
            <a:ext cx="12001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5" descr="bal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2057400"/>
            <a:ext cx="217488"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5" descr="bal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2057400"/>
            <a:ext cx="217488"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Line 10"/>
          <p:cNvSpPr>
            <a:spLocks noChangeShapeType="1"/>
          </p:cNvSpPr>
          <p:nvPr/>
        </p:nvSpPr>
        <p:spPr bwMode="auto">
          <a:xfrm flipH="1" flipV="1">
            <a:off x="5186080" y="2128838"/>
            <a:ext cx="528917" cy="4762"/>
          </a:xfrm>
          <a:prstGeom prst="line">
            <a:avLst/>
          </a:prstGeom>
          <a:noFill/>
          <a:ln w="3810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cxnSp>
        <p:nvCxnSpPr>
          <p:cNvPr id="6" name="Elbow Connector 5"/>
          <p:cNvCxnSpPr/>
          <p:nvPr/>
        </p:nvCxnSpPr>
        <p:spPr>
          <a:xfrm rot="5400000">
            <a:off x="6199188" y="2182812"/>
            <a:ext cx="250825" cy="12700"/>
          </a:xfrm>
          <a:prstGeom prst="bentConnector3">
            <a:avLst/>
          </a:prstGeom>
          <a:ln>
            <a:solidFill>
              <a:srgbClr val="4A452A"/>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3" name="Elbow Connector 32"/>
          <p:cNvCxnSpPr/>
          <p:nvPr/>
        </p:nvCxnSpPr>
        <p:spPr>
          <a:xfrm rot="16200000" flipH="1">
            <a:off x="6286502" y="2101851"/>
            <a:ext cx="228598" cy="139700"/>
          </a:xfrm>
          <a:prstGeom prst="bentConnector3">
            <a:avLst/>
          </a:prstGeom>
          <a:ln>
            <a:solidFill>
              <a:schemeClr val="bg2">
                <a:lumMod val="25000"/>
              </a:schemeClr>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6" name="Elbow Connector 35"/>
          <p:cNvCxnSpPr/>
          <p:nvPr/>
        </p:nvCxnSpPr>
        <p:spPr>
          <a:xfrm rot="10800000" flipV="1">
            <a:off x="6318253" y="2165352"/>
            <a:ext cx="152397" cy="120650"/>
          </a:xfrm>
          <a:prstGeom prst="bentConnector3">
            <a:avLst/>
          </a:prstGeom>
          <a:ln>
            <a:solidFill>
              <a:schemeClr val="bg2">
                <a:lumMod val="25000"/>
              </a:schemeClr>
            </a:solidFill>
            <a:headEnd type="arrow"/>
            <a:tailEnd type="arrow"/>
          </a:ln>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34391404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20"/>
          <p:cNvSpPr>
            <a:spLocks noGrp="1"/>
          </p:cNvSpPr>
          <p:nvPr>
            <p:ph type="title"/>
          </p:nvPr>
        </p:nvSpPr>
        <p:spPr/>
        <p:txBody>
          <a:bodyPr/>
          <a:lstStyle/>
          <a:p>
            <a:pPr eaLnBrk="1" hangingPunct="1"/>
            <a:r>
              <a:rPr lang="en-US" dirty="0" smtClean="0">
                <a:latin typeface="Trebuchet MS" charset="0"/>
                <a:cs typeface="Arial" charset="0"/>
              </a:rPr>
              <a:t>Completely Inelastic </a:t>
            </a:r>
            <a:r>
              <a:rPr lang="en-US" dirty="0">
                <a:latin typeface="Trebuchet MS" charset="0"/>
                <a:cs typeface="Arial" charset="0"/>
              </a:rPr>
              <a:t>Collision</a:t>
            </a:r>
          </a:p>
        </p:txBody>
      </p:sp>
      <p:sp>
        <p:nvSpPr>
          <p:cNvPr id="751631" name="Text Box 15"/>
          <p:cNvSpPr txBox="1">
            <a:spLocks noChangeArrowheads="1"/>
          </p:cNvSpPr>
          <p:nvPr/>
        </p:nvSpPr>
        <p:spPr bwMode="auto">
          <a:xfrm>
            <a:off x="2209800" y="2514600"/>
            <a:ext cx="1014413"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Before</a:t>
            </a:r>
          </a:p>
        </p:txBody>
      </p:sp>
      <p:sp>
        <p:nvSpPr>
          <p:cNvPr id="751632" name="Text Box 16"/>
          <p:cNvSpPr txBox="1">
            <a:spLocks noChangeArrowheads="1"/>
          </p:cNvSpPr>
          <p:nvPr/>
        </p:nvSpPr>
        <p:spPr bwMode="auto">
          <a:xfrm>
            <a:off x="6629400" y="2514600"/>
            <a:ext cx="814388" cy="457200"/>
          </a:xfrm>
          <a:prstGeom prst="rect">
            <a:avLst/>
          </a:prstGeom>
          <a:noFill/>
          <a:ln w="19050" algn="ctr">
            <a:noFill/>
            <a:miter lim="800000"/>
            <a:headEnd/>
            <a:tailEnd/>
          </a:ln>
          <a:effectLst/>
        </p:spPr>
        <p:txBody>
          <a:bodyPr wrap="none">
            <a:spAutoFit/>
          </a:bodyPr>
          <a:lstStyle/>
          <a:p>
            <a:pPr>
              <a:defRPr/>
            </a:pPr>
            <a:r>
              <a:rPr lang="en-US" dirty="0">
                <a:solidFill>
                  <a:schemeClr val="tx2"/>
                </a:solidFill>
                <a:effectLst/>
                <a:latin typeface="+mn-lt"/>
                <a:ea typeface="+mn-ea"/>
                <a:cs typeface="+mn-cs"/>
              </a:rPr>
              <a:t>After</a:t>
            </a:r>
          </a:p>
        </p:txBody>
      </p:sp>
      <p:pic>
        <p:nvPicPr>
          <p:cNvPr id="30725" name="Picture 10" descr="mirr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8300" y="2286000"/>
            <a:ext cx="29686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16" descr="C:\Users\Administrator\Desktop\Physics\211\new - white\pics\block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4600" y="1828800"/>
            <a:ext cx="12001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1622" name="Line 10"/>
          <p:cNvSpPr>
            <a:spLocks noChangeShapeType="1"/>
          </p:cNvSpPr>
          <p:nvPr/>
        </p:nvSpPr>
        <p:spPr bwMode="auto">
          <a:xfrm flipV="1">
            <a:off x="1004888" y="2165350"/>
            <a:ext cx="847725" cy="0"/>
          </a:xfrm>
          <a:prstGeom prst="line">
            <a:avLst/>
          </a:prstGeom>
          <a:noFill/>
          <a:ln w="3810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sp>
        <p:nvSpPr>
          <p:cNvPr id="751625" name="Line 30"/>
          <p:cNvSpPr>
            <a:spLocks noChangeShapeType="1"/>
          </p:cNvSpPr>
          <p:nvPr/>
        </p:nvSpPr>
        <p:spPr bwMode="auto">
          <a:xfrm>
            <a:off x="7516813" y="2135188"/>
            <a:ext cx="258762" cy="0"/>
          </a:xfrm>
          <a:prstGeom prst="line">
            <a:avLst/>
          </a:prstGeom>
          <a:noFill/>
          <a:ln w="57150">
            <a:solidFill>
              <a:schemeClr val="tx2"/>
            </a:solidFill>
            <a:round/>
            <a:headEnd/>
            <a:tailEnd type="triangle" w="med" len="med"/>
          </a:ln>
        </p:spPr>
        <p:txBody>
          <a:bodyPr/>
          <a:lstStyle/>
          <a:p>
            <a:pPr>
              <a:defRPr/>
            </a:pPr>
            <a:endParaRPr lang="en-US">
              <a:solidFill>
                <a:schemeClr val="tx2"/>
              </a:solidFill>
              <a:effectLst/>
              <a:latin typeface="+mn-lt"/>
              <a:ea typeface="+mn-ea"/>
              <a:cs typeface="+mn-cs"/>
            </a:endParaRPr>
          </a:p>
        </p:txBody>
      </p:sp>
      <p:pic>
        <p:nvPicPr>
          <p:cNvPr id="30729" name="Picture 10" descr="mirro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0" y="2266950"/>
            <a:ext cx="29686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0" name="Picture 16" descr="C:\Users\Administrator\Desktop\Physics\211\new - white\pics\block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1700" y="1828800"/>
            <a:ext cx="120015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31" name="Group 24"/>
          <p:cNvGrpSpPr>
            <a:grpSpLocks/>
          </p:cNvGrpSpPr>
          <p:nvPr/>
        </p:nvGrpSpPr>
        <p:grpSpPr bwMode="auto">
          <a:xfrm>
            <a:off x="731838" y="2090738"/>
            <a:ext cx="268287" cy="179387"/>
            <a:chOff x="-773" y="2039"/>
            <a:chExt cx="118" cy="79"/>
          </a:xfrm>
        </p:grpSpPr>
        <p:sp>
          <p:nvSpPr>
            <p:cNvPr id="2" name="AutoShape 9"/>
            <p:cNvSpPr>
              <a:spLocks noChangeArrowheads="1"/>
            </p:cNvSpPr>
            <p:nvPr/>
          </p:nvSpPr>
          <p:spPr bwMode="auto">
            <a:xfrm>
              <a:off x="-730" y="2039"/>
              <a:ext cx="75" cy="79"/>
            </a:xfrm>
            <a:prstGeom prst="roundRect">
              <a:avLst>
                <a:gd name="adj" fmla="val 50000"/>
              </a:avLst>
            </a:prstGeom>
            <a:gradFill rotWithShape="1">
              <a:gsLst>
                <a:gs pos="0">
                  <a:srgbClr val="3B3B3B"/>
                </a:gs>
                <a:gs pos="50000">
                  <a:schemeClr val="bg2"/>
                </a:gs>
                <a:gs pos="100000">
                  <a:srgbClr val="3B3B3B"/>
                </a:gs>
              </a:gsLst>
              <a:lin ang="5400000" scaled="1"/>
            </a:gradFill>
            <a:ln w="9525">
              <a:noFill/>
              <a:round/>
              <a:headEnd/>
              <a:tailEnd/>
            </a:ln>
          </p:spPr>
          <p:txBody>
            <a:bodyPr wrap="none" anchor="ctr"/>
            <a:lstStyle/>
            <a:p>
              <a:pPr eaLnBrk="1" hangingPunct="1">
                <a:defRPr/>
              </a:pPr>
              <a:endParaRPr lang="en-US" sz="1800">
                <a:solidFill>
                  <a:schemeClr val="tx2"/>
                </a:solidFill>
                <a:effectLst/>
                <a:latin typeface="+mn-lt"/>
                <a:ea typeface="+mn-ea"/>
                <a:cs typeface="Arial" charset="0"/>
              </a:endParaRPr>
            </a:p>
          </p:txBody>
        </p:sp>
        <p:sp>
          <p:nvSpPr>
            <p:cNvPr id="3" name="AutoShape 9"/>
            <p:cNvSpPr>
              <a:spLocks noChangeArrowheads="1"/>
            </p:cNvSpPr>
            <p:nvPr/>
          </p:nvSpPr>
          <p:spPr bwMode="auto">
            <a:xfrm>
              <a:off x="-773" y="2039"/>
              <a:ext cx="73" cy="79"/>
            </a:xfrm>
            <a:prstGeom prst="roundRect">
              <a:avLst>
                <a:gd name="adj" fmla="val 0"/>
              </a:avLst>
            </a:prstGeom>
            <a:gradFill rotWithShape="1">
              <a:gsLst>
                <a:gs pos="0">
                  <a:srgbClr val="3B3B3B"/>
                </a:gs>
                <a:gs pos="50000">
                  <a:schemeClr val="bg2"/>
                </a:gs>
                <a:gs pos="100000">
                  <a:srgbClr val="3B3B3B"/>
                </a:gs>
              </a:gsLst>
              <a:lin ang="5400000" scaled="1"/>
            </a:gradFill>
            <a:ln w="9525">
              <a:noFill/>
              <a:round/>
              <a:headEnd/>
              <a:tailEnd/>
            </a:ln>
          </p:spPr>
          <p:txBody>
            <a:bodyPr wrap="none" anchor="ctr"/>
            <a:lstStyle/>
            <a:p>
              <a:pPr eaLnBrk="1" hangingPunct="1">
                <a:defRPr/>
              </a:pPr>
              <a:endParaRPr lang="en-US" sz="1800">
                <a:solidFill>
                  <a:schemeClr val="tx2"/>
                </a:solidFill>
                <a:effectLst/>
                <a:latin typeface="+mn-lt"/>
                <a:ea typeface="+mn-ea"/>
                <a:cs typeface="Arial" charset="0"/>
              </a:endParaRPr>
            </a:p>
          </p:txBody>
        </p:sp>
      </p:grpSp>
      <p:grpSp>
        <p:nvGrpSpPr>
          <p:cNvPr id="30732" name="Group 27"/>
          <p:cNvGrpSpPr>
            <a:grpSpLocks/>
          </p:cNvGrpSpPr>
          <p:nvPr/>
        </p:nvGrpSpPr>
        <p:grpSpPr bwMode="auto">
          <a:xfrm>
            <a:off x="6799263" y="2128838"/>
            <a:ext cx="268287" cy="179387"/>
            <a:chOff x="-773" y="2039"/>
            <a:chExt cx="118" cy="79"/>
          </a:xfrm>
        </p:grpSpPr>
        <p:sp>
          <p:nvSpPr>
            <p:cNvPr id="13321" name="AutoShape 9"/>
            <p:cNvSpPr>
              <a:spLocks noChangeArrowheads="1"/>
            </p:cNvSpPr>
            <p:nvPr/>
          </p:nvSpPr>
          <p:spPr bwMode="auto">
            <a:xfrm>
              <a:off x="-730" y="2039"/>
              <a:ext cx="75" cy="79"/>
            </a:xfrm>
            <a:prstGeom prst="roundRect">
              <a:avLst>
                <a:gd name="adj" fmla="val 50000"/>
              </a:avLst>
            </a:prstGeom>
            <a:gradFill rotWithShape="1">
              <a:gsLst>
                <a:gs pos="0">
                  <a:srgbClr val="3B3B3B"/>
                </a:gs>
                <a:gs pos="50000">
                  <a:schemeClr val="bg2"/>
                </a:gs>
                <a:gs pos="100000">
                  <a:srgbClr val="3B3B3B"/>
                </a:gs>
              </a:gsLst>
              <a:lin ang="5400000" scaled="1"/>
            </a:gradFill>
            <a:ln w="9525">
              <a:noFill/>
              <a:round/>
              <a:headEnd/>
              <a:tailEnd/>
            </a:ln>
          </p:spPr>
          <p:txBody>
            <a:bodyPr wrap="none" anchor="ctr"/>
            <a:lstStyle/>
            <a:p>
              <a:pPr eaLnBrk="1" hangingPunct="1">
                <a:defRPr/>
              </a:pPr>
              <a:endParaRPr lang="en-US" sz="1800">
                <a:solidFill>
                  <a:schemeClr val="tx2"/>
                </a:solidFill>
                <a:effectLst/>
                <a:latin typeface="+mn-lt"/>
                <a:ea typeface="+mn-ea"/>
                <a:cs typeface="Arial" charset="0"/>
              </a:endParaRPr>
            </a:p>
          </p:txBody>
        </p:sp>
        <p:sp>
          <p:nvSpPr>
            <p:cNvPr id="4" name="AutoShape 9"/>
            <p:cNvSpPr>
              <a:spLocks noChangeArrowheads="1"/>
            </p:cNvSpPr>
            <p:nvPr/>
          </p:nvSpPr>
          <p:spPr bwMode="auto">
            <a:xfrm>
              <a:off x="-773" y="2039"/>
              <a:ext cx="73" cy="79"/>
            </a:xfrm>
            <a:prstGeom prst="roundRect">
              <a:avLst>
                <a:gd name="adj" fmla="val 0"/>
              </a:avLst>
            </a:prstGeom>
            <a:gradFill rotWithShape="1">
              <a:gsLst>
                <a:gs pos="0">
                  <a:srgbClr val="3B3B3B"/>
                </a:gs>
                <a:gs pos="50000">
                  <a:schemeClr val="bg2"/>
                </a:gs>
                <a:gs pos="100000">
                  <a:srgbClr val="3B3B3B"/>
                </a:gs>
              </a:gsLst>
              <a:lin ang="5400000" scaled="1"/>
            </a:gradFill>
            <a:ln w="9525">
              <a:noFill/>
              <a:round/>
              <a:headEnd/>
              <a:tailEnd/>
            </a:ln>
          </p:spPr>
          <p:txBody>
            <a:bodyPr wrap="none" anchor="ctr"/>
            <a:lstStyle/>
            <a:p>
              <a:pPr eaLnBrk="1" hangingPunct="1">
                <a:defRPr/>
              </a:pPr>
              <a:endParaRPr lang="en-US" sz="1800">
                <a:solidFill>
                  <a:schemeClr val="tx2"/>
                </a:solidFill>
                <a:effectLst/>
                <a:latin typeface="+mn-lt"/>
                <a:ea typeface="+mn-ea"/>
                <a:cs typeface="Arial" charset="0"/>
              </a:endParaRPr>
            </a:p>
          </p:txBody>
        </p:sp>
      </p:grpSp>
      <p:sp>
        <p:nvSpPr>
          <p:cNvPr id="21" name="TPAnswers"/>
          <p:cNvSpPr txBox="1">
            <a:spLocks noChangeArrowheads="1"/>
          </p:cNvSpPr>
          <p:nvPr>
            <p:custDataLst>
              <p:tags r:id="rId2"/>
            </p:custDataLst>
          </p:nvPr>
        </p:nvSpPr>
        <p:spPr bwMode="auto">
          <a:xfrm>
            <a:off x="381000" y="3733800"/>
            <a:ext cx="8763000" cy="2514600"/>
          </a:xfrm>
          <a:prstGeom prst="rect">
            <a:avLst/>
          </a:prstGeom>
          <a:noFill/>
          <a:ln w="9525">
            <a:noFill/>
            <a:miter lim="800000"/>
            <a:headEnd/>
            <a:tailEnd/>
          </a:ln>
        </p:spPr>
        <p:txBody>
          <a:bodyPr/>
          <a:lstStyle/>
          <a:p>
            <a:pPr marL="609600" indent="-609600" eaLnBrk="1" hangingPunct="1">
              <a:lnSpc>
                <a:spcPct val="90000"/>
              </a:lnSpc>
              <a:spcBef>
                <a:spcPct val="20000"/>
              </a:spcBef>
              <a:buSzPct val="50000"/>
              <a:defRPr/>
            </a:pPr>
            <a:endParaRPr lang="en-US" sz="2200" kern="0" dirty="0">
              <a:solidFill>
                <a:schemeClr val="tx2"/>
              </a:solidFill>
              <a:effectLst/>
              <a:latin typeface="+mn-lt"/>
              <a:ea typeface="+mn-ea"/>
              <a:cs typeface="+mn-cs"/>
            </a:endParaRPr>
          </a:p>
        </p:txBody>
      </p:sp>
      <p:sp>
        <p:nvSpPr>
          <p:cNvPr id="30734" name="TextBox 21"/>
          <p:cNvSpPr txBox="1">
            <a:spLocks noChangeArrowheads="1"/>
          </p:cNvSpPr>
          <p:nvPr/>
        </p:nvSpPr>
        <p:spPr bwMode="auto">
          <a:xfrm>
            <a:off x="273050" y="3352800"/>
            <a:ext cx="88709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bg1"/>
                </a:solidFill>
                <a:latin typeface="Arial" charset="0"/>
                <a:ea typeface="ＭＳ Ｐゴシック" charset="0"/>
                <a:cs typeface="ＭＳ Ｐゴシック" charset="0"/>
              </a:defRPr>
            </a:lvl1pPr>
            <a:lvl2pPr marL="742950" indent="-285750">
              <a:defRPr sz="2000">
                <a:solidFill>
                  <a:schemeClr val="bg1"/>
                </a:solidFill>
                <a:latin typeface="Arial" charset="0"/>
                <a:ea typeface="ＭＳ Ｐゴシック" charset="0"/>
              </a:defRPr>
            </a:lvl2pPr>
            <a:lvl3pPr marL="1143000" indent="-228600">
              <a:defRPr sz="2000">
                <a:solidFill>
                  <a:schemeClr val="bg1"/>
                </a:solidFill>
                <a:latin typeface="Arial" charset="0"/>
                <a:ea typeface="ＭＳ Ｐゴシック" charset="0"/>
              </a:defRPr>
            </a:lvl3pPr>
            <a:lvl4pPr marL="1600200" indent="-228600">
              <a:defRPr sz="2000">
                <a:solidFill>
                  <a:schemeClr val="bg1"/>
                </a:solidFill>
                <a:latin typeface="Arial" charset="0"/>
                <a:ea typeface="ＭＳ Ｐゴシック" charset="0"/>
              </a:defRPr>
            </a:lvl4pPr>
            <a:lvl5pPr marL="2057400" indent="-228600">
              <a:defRPr sz="2000">
                <a:solidFill>
                  <a:schemeClr val="bg1"/>
                </a:solidFill>
                <a:latin typeface="Arial" charset="0"/>
                <a:ea typeface="ＭＳ Ｐゴシック" charset="0"/>
              </a:defRPr>
            </a:lvl5pPr>
            <a:lvl6pPr marL="2514600" indent="-228600" eaLnBrk="0" fontAlgn="base" hangingPunct="0">
              <a:spcBef>
                <a:spcPct val="0"/>
              </a:spcBef>
              <a:spcAft>
                <a:spcPct val="0"/>
              </a:spcAft>
              <a:defRPr sz="2000">
                <a:solidFill>
                  <a:schemeClr val="bg1"/>
                </a:solidFill>
                <a:latin typeface="Arial" charset="0"/>
                <a:ea typeface="ＭＳ Ｐゴシック" charset="0"/>
              </a:defRPr>
            </a:lvl6pPr>
            <a:lvl7pPr marL="2971800" indent="-228600" eaLnBrk="0" fontAlgn="base" hangingPunct="0">
              <a:spcBef>
                <a:spcPct val="0"/>
              </a:spcBef>
              <a:spcAft>
                <a:spcPct val="0"/>
              </a:spcAft>
              <a:defRPr sz="2000">
                <a:solidFill>
                  <a:schemeClr val="bg1"/>
                </a:solidFill>
                <a:latin typeface="Arial" charset="0"/>
                <a:ea typeface="ＭＳ Ｐゴシック" charset="0"/>
              </a:defRPr>
            </a:lvl7pPr>
            <a:lvl8pPr marL="3429000" indent="-228600" eaLnBrk="0" fontAlgn="base" hangingPunct="0">
              <a:spcBef>
                <a:spcPct val="0"/>
              </a:spcBef>
              <a:spcAft>
                <a:spcPct val="0"/>
              </a:spcAft>
              <a:defRPr sz="2000">
                <a:solidFill>
                  <a:schemeClr val="bg1"/>
                </a:solidFill>
                <a:latin typeface="Arial" charset="0"/>
                <a:ea typeface="ＭＳ Ｐゴシック" charset="0"/>
              </a:defRPr>
            </a:lvl8pPr>
            <a:lvl9pPr marL="3886200" indent="-228600" eaLnBrk="0" fontAlgn="base" hangingPunct="0">
              <a:spcBef>
                <a:spcPct val="0"/>
              </a:spcBef>
              <a:spcAft>
                <a:spcPct val="0"/>
              </a:spcAft>
              <a:defRPr sz="2000">
                <a:solidFill>
                  <a:schemeClr val="bg1"/>
                </a:solidFill>
                <a:latin typeface="Arial" charset="0"/>
                <a:ea typeface="ＭＳ Ｐゴシック" charset="0"/>
              </a:defRPr>
            </a:lvl9pPr>
          </a:lstStyle>
          <a:p>
            <a:r>
              <a:rPr lang="en-US" sz="3100" dirty="0">
                <a:solidFill>
                  <a:srgbClr val="000000"/>
                </a:solidFill>
                <a:effectLst/>
                <a:latin typeface="Calibri" charset="0"/>
              </a:rPr>
              <a:t>Inelastic Collision:</a:t>
            </a:r>
          </a:p>
          <a:p>
            <a:r>
              <a:rPr lang="en-US" sz="3100" dirty="0">
                <a:solidFill>
                  <a:srgbClr val="000000"/>
                </a:solidFill>
                <a:effectLst/>
                <a:latin typeface="Calibri" charset="0"/>
              </a:rPr>
              <a:t>	</a:t>
            </a:r>
            <a:r>
              <a:rPr lang="en-US" sz="3100" dirty="0">
                <a:solidFill>
                  <a:srgbClr val="000000"/>
                </a:solidFill>
                <a:effectLst/>
                <a:latin typeface="Calibri" charset="0"/>
                <a:sym typeface="Wingdings" charset="0"/>
              </a:rPr>
              <a:t> </a:t>
            </a:r>
            <a:r>
              <a:rPr lang="en-US" sz="3100" dirty="0">
                <a:solidFill>
                  <a:srgbClr val="000000"/>
                </a:solidFill>
                <a:effectLst/>
                <a:latin typeface="Calibri" charset="0"/>
              </a:rPr>
              <a:t>Objects stick together</a:t>
            </a:r>
          </a:p>
          <a:p>
            <a:endParaRPr lang="en-US" dirty="0">
              <a:solidFill>
                <a:srgbClr val="000000"/>
              </a:solidFill>
              <a:effectLst/>
              <a:latin typeface="Calibri" charset="0"/>
            </a:endParaRPr>
          </a:p>
          <a:p>
            <a:pPr eaLnBrk="1" hangingPunct="1">
              <a:lnSpc>
                <a:spcPct val="90000"/>
              </a:lnSpc>
              <a:spcBef>
                <a:spcPct val="20000"/>
              </a:spcBef>
              <a:buSzPct val="50000"/>
            </a:pPr>
            <a:r>
              <a:rPr lang="en-US" dirty="0">
                <a:solidFill>
                  <a:srgbClr val="000000"/>
                </a:solidFill>
                <a:effectLst/>
              </a:rPr>
              <a:t>Momentum is conserved:   			P</a:t>
            </a:r>
            <a:r>
              <a:rPr lang="en-US" baseline="-25000" dirty="0">
                <a:solidFill>
                  <a:srgbClr val="000000"/>
                </a:solidFill>
                <a:effectLst/>
              </a:rPr>
              <a:t>o</a:t>
            </a:r>
            <a:r>
              <a:rPr lang="en-US" dirty="0">
                <a:solidFill>
                  <a:srgbClr val="000000"/>
                </a:solidFill>
                <a:effectLst/>
              </a:rPr>
              <a:t> = P</a:t>
            </a:r>
            <a:r>
              <a:rPr lang="en-US" baseline="-25000" dirty="0">
                <a:solidFill>
                  <a:srgbClr val="000000"/>
                </a:solidFill>
                <a:effectLst/>
              </a:rPr>
              <a:t>f</a:t>
            </a:r>
            <a:endParaRPr lang="en-US" dirty="0">
              <a:solidFill>
                <a:srgbClr val="000000"/>
              </a:solidFill>
              <a:effectLst/>
            </a:endParaRPr>
          </a:p>
          <a:p>
            <a:pPr eaLnBrk="1" hangingPunct="1">
              <a:lnSpc>
                <a:spcPct val="90000"/>
              </a:lnSpc>
              <a:spcBef>
                <a:spcPct val="20000"/>
              </a:spcBef>
              <a:buSzPct val="50000"/>
            </a:pPr>
            <a:r>
              <a:rPr lang="en-US" dirty="0">
                <a:solidFill>
                  <a:srgbClr val="000000"/>
                </a:solidFill>
                <a:effectLst/>
              </a:rPr>
              <a:t>Kinetic Energy is not conserved:  		</a:t>
            </a:r>
            <a:r>
              <a:rPr lang="en-US" dirty="0" err="1">
                <a:solidFill>
                  <a:srgbClr val="000000"/>
                </a:solidFill>
                <a:effectLst/>
              </a:rPr>
              <a:t>K</a:t>
            </a:r>
            <a:r>
              <a:rPr lang="en-US" baseline="-25000" dirty="0" err="1">
                <a:solidFill>
                  <a:srgbClr val="000000"/>
                </a:solidFill>
                <a:effectLst/>
              </a:rPr>
              <a:t>o</a:t>
            </a:r>
            <a:r>
              <a:rPr lang="en-US" dirty="0">
                <a:solidFill>
                  <a:srgbClr val="000000"/>
                </a:solidFill>
                <a:effectLst/>
              </a:rPr>
              <a:t> ≠ </a:t>
            </a:r>
            <a:r>
              <a:rPr lang="en-US" dirty="0" err="1">
                <a:solidFill>
                  <a:srgbClr val="000000"/>
                </a:solidFill>
                <a:effectLst/>
              </a:rPr>
              <a:t>K</a:t>
            </a:r>
            <a:r>
              <a:rPr lang="en-US" baseline="-25000" dirty="0" err="1">
                <a:solidFill>
                  <a:srgbClr val="000000"/>
                </a:solidFill>
                <a:effectLst/>
              </a:rPr>
              <a:t>f</a:t>
            </a:r>
            <a:endParaRPr lang="en-US" dirty="0">
              <a:solidFill>
                <a:srgbClr val="000000"/>
              </a:solidFill>
              <a:effectLst/>
            </a:endParaRPr>
          </a:p>
          <a:p>
            <a:endParaRPr lang="en-US" dirty="0">
              <a:solidFill>
                <a:schemeClr val="tx2"/>
              </a:solidFill>
              <a:effectLst/>
              <a:latin typeface="Calibri" charset="0"/>
            </a:endParaRPr>
          </a:p>
        </p:txBody>
      </p:sp>
    </p:spTree>
    <p:custDataLst>
      <p:tags r:id="rId1"/>
    </p:custDataLst>
    <p:extLst>
      <p:ext uri="{BB962C8B-B14F-4D97-AF65-F5344CB8AC3E}">
        <p14:creationId xmlns:p14="http://schemas.microsoft.com/office/powerpoint/2010/main" val="4516571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1</a:t>
            </a:r>
            <a:endParaRPr lang="en-US" dirty="0"/>
          </a:p>
        </p:txBody>
      </p:sp>
      <p:sp>
        <p:nvSpPr>
          <p:cNvPr id="3" name="Content Placeholder 2"/>
          <p:cNvSpPr>
            <a:spLocks noGrp="1"/>
          </p:cNvSpPr>
          <p:nvPr>
            <p:ph idx="1"/>
          </p:nvPr>
        </p:nvSpPr>
        <p:spPr>
          <a:xfrm>
            <a:off x="264596" y="934982"/>
            <a:ext cx="8555274" cy="5191182"/>
          </a:xfrm>
        </p:spPr>
        <p:txBody>
          <a:bodyPr>
            <a:normAutofit/>
          </a:bodyPr>
          <a:lstStyle/>
          <a:p>
            <a:pPr marL="0" indent="0">
              <a:buNone/>
            </a:pPr>
            <a:r>
              <a:rPr lang="en-US" sz="2800" dirty="0"/>
              <a:t>Consider the collision between two toy carts sliding on a very smooth surface, as shown in the figure. The mass of the blue cart is m and the mass of the pink cart is 4m. Initially the blue toy cart moves to the right at speed v and the pink toy cart is at rest. After the collision, the speed of both toy carts is v/3 in opposite directions.</a:t>
            </a:r>
          </a:p>
        </p:txBody>
      </p:sp>
      <p:pic>
        <p:nvPicPr>
          <p:cNvPr id="4" name="Picture 3"/>
          <p:cNvPicPr>
            <a:picLocks noChangeAspect="1"/>
          </p:cNvPicPr>
          <p:nvPr/>
        </p:nvPicPr>
        <p:blipFill>
          <a:blip r:embed="rId2"/>
          <a:stretch>
            <a:fillRect/>
          </a:stretch>
        </p:blipFill>
        <p:spPr>
          <a:xfrm>
            <a:off x="2081489" y="3695757"/>
            <a:ext cx="5036060" cy="2765589"/>
          </a:xfrm>
          <a:prstGeom prst="rect">
            <a:avLst/>
          </a:prstGeom>
        </p:spPr>
      </p:pic>
    </p:spTree>
    <p:extLst>
      <p:ext uri="{BB962C8B-B14F-4D97-AF65-F5344CB8AC3E}">
        <p14:creationId xmlns:p14="http://schemas.microsoft.com/office/powerpoint/2010/main" val="10103150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1a</a:t>
            </a:r>
            <a:endParaRPr lang="en-US" dirty="0"/>
          </a:p>
        </p:txBody>
      </p:sp>
      <p:sp>
        <p:nvSpPr>
          <p:cNvPr id="3" name="Content Placeholder 2"/>
          <p:cNvSpPr>
            <a:spLocks noGrp="1"/>
          </p:cNvSpPr>
          <p:nvPr>
            <p:ph idx="1"/>
          </p:nvPr>
        </p:nvSpPr>
        <p:spPr/>
        <p:txBody>
          <a:bodyPr/>
          <a:lstStyle/>
          <a:p>
            <a:r>
              <a:rPr lang="en-US" dirty="0" smtClean="0"/>
              <a:t>Was the collision elastic? </a:t>
            </a:r>
          </a:p>
          <a:p>
            <a:pPr lvl="1"/>
            <a:r>
              <a:rPr lang="en-US" dirty="0" smtClean="0"/>
              <a:t>Yes</a:t>
            </a:r>
          </a:p>
          <a:p>
            <a:pPr lvl="2"/>
            <a:r>
              <a:rPr lang="en-US" dirty="0" smtClean="0"/>
              <a:t>Two objects bounced off of each other, so it was an elastic collision</a:t>
            </a:r>
          </a:p>
          <a:p>
            <a:pPr lvl="1"/>
            <a:r>
              <a:rPr lang="en-US" dirty="0" smtClean="0"/>
              <a:t>No</a:t>
            </a:r>
          </a:p>
          <a:p>
            <a:pPr lvl="2"/>
            <a:r>
              <a:rPr lang="en-US" dirty="0" smtClean="0"/>
              <a:t>The kinetic energy before and after the collision were no the same, so it was not elastic. </a:t>
            </a:r>
            <a:endParaRPr lang="en-US" dirty="0"/>
          </a:p>
        </p:txBody>
      </p:sp>
      <p:pic>
        <p:nvPicPr>
          <p:cNvPr id="5" name="Picture 4"/>
          <p:cNvPicPr>
            <a:picLocks noChangeAspect="1"/>
          </p:cNvPicPr>
          <p:nvPr/>
        </p:nvPicPr>
        <p:blipFill>
          <a:blip r:embed="rId2"/>
          <a:stretch>
            <a:fillRect/>
          </a:stretch>
        </p:blipFill>
        <p:spPr>
          <a:xfrm>
            <a:off x="4409248" y="4361335"/>
            <a:ext cx="3599193" cy="1976523"/>
          </a:xfrm>
          <a:prstGeom prst="rect">
            <a:avLst/>
          </a:prstGeom>
        </p:spPr>
      </p:pic>
      <p:pic>
        <p:nvPicPr>
          <p:cNvPr id="6" name="Picture 5"/>
          <p:cNvPicPr>
            <a:picLocks noChangeAspect="1"/>
          </p:cNvPicPr>
          <p:nvPr/>
        </p:nvPicPr>
        <p:blipFill>
          <a:blip r:embed="rId3"/>
          <a:stretch>
            <a:fillRect/>
          </a:stretch>
        </p:blipFill>
        <p:spPr>
          <a:xfrm>
            <a:off x="457200" y="4318388"/>
            <a:ext cx="2368040" cy="1777175"/>
          </a:xfrm>
          <a:prstGeom prst="rect">
            <a:avLst/>
          </a:prstGeom>
        </p:spPr>
      </p:pic>
      <p:sp>
        <p:nvSpPr>
          <p:cNvPr id="7" name="Rectangle 6"/>
          <p:cNvSpPr/>
          <p:nvPr/>
        </p:nvSpPr>
        <p:spPr>
          <a:xfrm>
            <a:off x="881987" y="2310992"/>
            <a:ext cx="7804813" cy="1217240"/>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99956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3" name="Rectangle 59"/>
          <p:cNvSpPr>
            <a:spLocks noChangeArrowheads="1"/>
          </p:cNvSpPr>
          <p:nvPr/>
        </p:nvSpPr>
        <p:spPr bwMode="auto">
          <a:xfrm>
            <a:off x="0" y="0"/>
            <a:ext cx="9144000" cy="0"/>
          </a:xfrm>
          <a:prstGeom prst="rect">
            <a:avLst/>
          </a:prstGeom>
          <a:noFill/>
          <a:ln w="19050" cap="flat" cmpd="sng" algn="ctr">
            <a:noFill/>
            <a:prstDash val="solid"/>
            <a:miter lim="800000"/>
            <a:headEnd/>
            <a:tailEnd/>
          </a:ln>
          <a:effectLst/>
        </p:spPr>
        <p:txBody>
          <a:bodyPr wrap="none" anchor="ctr">
            <a:spAutoFit/>
          </a:bodyPr>
          <a:lstStyle/>
          <a:p>
            <a:pPr>
              <a:defRPr/>
            </a:pPr>
            <a:endParaRPr lang="en-US">
              <a:ea typeface="+mn-ea"/>
            </a:endParaRPr>
          </a:p>
        </p:txBody>
      </p:sp>
      <p:sp>
        <p:nvSpPr>
          <p:cNvPr id="44035" name="Title 61"/>
          <p:cNvSpPr>
            <a:spLocks noGrp="1"/>
          </p:cNvSpPr>
          <p:nvPr>
            <p:ph type="title"/>
          </p:nvPr>
        </p:nvSpPr>
        <p:spPr/>
        <p:txBody>
          <a:bodyPr/>
          <a:lstStyle/>
          <a:p>
            <a:pPr eaLnBrk="1" hangingPunct="1"/>
            <a:r>
              <a:rPr lang="en-US">
                <a:latin typeface="Trebuchet MS" charset="0"/>
                <a:cs typeface="Arial" charset="0"/>
              </a:rPr>
              <a:t>Impulse Momentum Theorem</a:t>
            </a:r>
          </a:p>
        </p:txBody>
      </p:sp>
      <p:sp>
        <p:nvSpPr>
          <p:cNvPr id="44036" name="Content Placeholder 39"/>
          <p:cNvSpPr>
            <a:spLocks noGrp="1"/>
          </p:cNvSpPr>
          <p:nvPr>
            <p:ph idx="1"/>
          </p:nvPr>
        </p:nvSpPr>
        <p:spPr/>
        <p:txBody>
          <a:bodyPr/>
          <a:lstStyle/>
          <a:p>
            <a:pPr algn="ctr"/>
            <a:endParaRPr lang="en-US" dirty="0" smtClean="0">
              <a:latin typeface="Calibri" charset="0"/>
              <a:cs typeface="Arial" charset="0"/>
            </a:endParaRPr>
          </a:p>
          <a:p>
            <a:pPr algn="ctr"/>
            <a:r>
              <a:rPr lang="en-US" dirty="0" err="1" smtClean="0">
                <a:latin typeface="Calibri" charset="0"/>
                <a:cs typeface="Arial" charset="0"/>
              </a:rPr>
              <a:t>F</a:t>
            </a:r>
            <a:r>
              <a:rPr lang="en-US" baseline="-25000" dirty="0" err="1" smtClean="0">
                <a:latin typeface="Calibri" charset="0"/>
                <a:cs typeface="Arial" charset="0"/>
              </a:rPr>
              <a:t>external</a:t>
            </a:r>
            <a:r>
              <a:rPr lang="en-US" baseline="-25000" dirty="0" smtClean="0">
                <a:latin typeface="Calibri" charset="0"/>
                <a:cs typeface="Arial" charset="0"/>
              </a:rPr>
              <a:t> </a:t>
            </a:r>
            <a:r>
              <a:rPr lang="en-US" dirty="0" err="1" smtClean="0">
                <a:latin typeface="Calibri" charset="0"/>
                <a:cs typeface="Arial" charset="0"/>
              </a:rPr>
              <a:t>Δt</a:t>
            </a:r>
            <a:r>
              <a:rPr lang="en-US" dirty="0" smtClean="0">
                <a:latin typeface="Calibri" charset="0"/>
                <a:cs typeface="Arial" charset="0"/>
              </a:rPr>
              <a:t>  </a:t>
            </a:r>
            <a:r>
              <a:rPr lang="en-US" dirty="0">
                <a:latin typeface="Calibri" charset="0"/>
                <a:cs typeface="Arial" charset="0"/>
              </a:rPr>
              <a:t>= ΔP</a:t>
            </a:r>
          </a:p>
          <a:p>
            <a:pPr algn="ctr" eaLnBrk="1" hangingPunct="1"/>
            <a:r>
              <a:rPr lang="en-US" sz="2400" dirty="0" smtClean="0">
                <a:latin typeface="Calibri" charset="0"/>
                <a:cs typeface="Arial" charset="0"/>
              </a:rPr>
              <a:t>External Force * Change in Time </a:t>
            </a:r>
            <a:r>
              <a:rPr lang="en-US" sz="2400" dirty="0">
                <a:latin typeface="Calibri" charset="0"/>
                <a:cs typeface="Arial" charset="0"/>
              </a:rPr>
              <a:t>= Change in Momentum </a:t>
            </a:r>
            <a:endParaRPr lang="en-US" sz="2400" dirty="0" smtClean="0">
              <a:latin typeface="Calibri" charset="0"/>
              <a:cs typeface="Arial" charset="0"/>
            </a:endParaRPr>
          </a:p>
          <a:p>
            <a:pPr algn="ctr" eaLnBrk="1" hangingPunct="1"/>
            <a:endParaRPr lang="en-US" dirty="0" smtClean="0">
              <a:latin typeface="Calibri" charset="0"/>
              <a:cs typeface="Arial" charset="0"/>
            </a:endParaRPr>
          </a:p>
          <a:p>
            <a:pPr algn="ctr" eaLnBrk="1" hangingPunct="1"/>
            <a:r>
              <a:rPr lang="en-US" dirty="0" smtClean="0">
                <a:latin typeface="Calibri" charset="0"/>
                <a:cs typeface="Arial" charset="0"/>
              </a:rPr>
              <a:t>Impulse changes momentum</a:t>
            </a:r>
          </a:p>
          <a:p>
            <a:pPr algn="ctr" eaLnBrk="1" hangingPunct="1"/>
            <a:r>
              <a:rPr lang="en-US" dirty="0" smtClean="0">
                <a:latin typeface="Calibri" charset="0"/>
                <a:cs typeface="Arial" charset="0"/>
              </a:rPr>
              <a:t>Much like work changes energy</a:t>
            </a:r>
            <a:endParaRPr lang="en-US" dirty="0">
              <a:latin typeface="Calibri" charset="0"/>
              <a:cs typeface="Arial" charset="0"/>
            </a:endParaRPr>
          </a:p>
          <a:p>
            <a:pPr algn="ctr" eaLnBrk="1" hangingPunct="1"/>
            <a:endParaRPr lang="en-US" dirty="0">
              <a:latin typeface="Calibri" charset="0"/>
              <a:cs typeface="Arial" charset="0"/>
            </a:endParaRPr>
          </a:p>
        </p:txBody>
      </p:sp>
    </p:spTree>
    <p:extLst>
      <p:ext uri="{BB962C8B-B14F-4D97-AF65-F5344CB8AC3E}">
        <p14:creationId xmlns:p14="http://schemas.microsoft.com/office/powerpoint/2010/main" val="34433757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3"/>
          <p:cNvSpPr>
            <a:spLocks noChangeShapeType="1"/>
          </p:cNvSpPr>
          <p:nvPr/>
        </p:nvSpPr>
        <p:spPr bwMode="auto">
          <a:xfrm flipH="1">
            <a:off x="911225" y="3833813"/>
            <a:ext cx="12700" cy="1054100"/>
          </a:xfrm>
          <a:prstGeom prst="line">
            <a:avLst/>
          </a:prstGeom>
          <a:noFill/>
          <a:ln w="38100">
            <a:solidFill>
              <a:schemeClr val="tx2"/>
            </a:solidFill>
            <a:round/>
            <a:headEnd/>
            <a:tailEnd type="triangle" w="med" len="med"/>
          </a:ln>
          <a:effectLst/>
        </p:spPr>
        <p:txBody>
          <a:bodyPr/>
          <a:lstStyle/>
          <a:p>
            <a:pPr>
              <a:defRPr/>
            </a:pPr>
            <a:endParaRPr lang="en-US">
              <a:ea typeface="+mn-ea"/>
              <a:cs typeface="+mn-cs"/>
            </a:endParaRPr>
          </a:p>
        </p:txBody>
      </p:sp>
      <p:sp>
        <p:nvSpPr>
          <p:cNvPr id="5" name="Rectangle 4"/>
          <p:cNvSpPr>
            <a:spLocks noChangeArrowheads="1"/>
          </p:cNvSpPr>
          <p:nvPr/>
        </p:nvSpPr>
        <p:spPr bwMode="auto">
          <a:xfrm>
            <a:off x="314325" y="5897563"/>
            <a:ext cx="1181100" cy="139700"/>
          </a:xfrm>
          <a:prstGeom prst="rect">
            <a:avLst/>
          </a:prstGeom>
          <a:solidFill>
            <a:schemeClr val="bg1">
              <a:lumMod val="65000"/>
            </a:schemeClr>
          </a:solidFill>
          <a:ln w="9525">
            <a:solidFill>
              <a:schemeClr val="tx1"/>
            </a:solidFill>
            <a:miter lim="800000"/>
            <a:headEnd/>
            <a:tailEnd/>
          </a:ln>
          <a:effectLst/>
        </p:spPr>
        <p:txBody>
          <a:bodyPr wrap="none" anchor="ctr"/>
          <a:lstStyle/>
          <a:p>
            <a:pPr>
              <a:defRPr/>
            </a:pPr>
            <a:endParaRPr lang="en-US">
              <a:ea typeface="+mn-ea"/>
              <a:cs typeface="+mn-cs"/>
            </a:endParaRPr>
          </a:p>
        </p:txBody>
      </p:sp>
      <p:sp>
        <p:nvSpPr>
          <p:cNvPr id="6" name="Rectangle 5"/>
          <p:cNvSpPr>
            <a:spLocks noChangeArrowheads="1"/>
          </p:cNvSpPr>
          <p:nvPr/>
        </p:nvSpPr>
        <p:spPr bwMode="auto">
          <a:xfrm>
            <a:off x="1622425" y="5897563"/>
            <a:ext cx="1181100" cy="139700"/>
          </a:xfrm>
          <a:prstGeom prst="rect">
            <a:avLst/>
          </a:prstGeom>
          <a:solidFill>
            <a:schemeClr val="bg1">
              <a:lumMod val="65000"/>
            </a:schemeClr>
          </a:solidFill>
          <a:ln w="9525">
            <a:solidFill>
              <a:schemeClr val="tx1"/>
            </a:solidFill>
            <a:miter lim="800000"/>
            <a:headEnd/>
            <a:tailEnd/>
          </a:ln>
          <a:effectLst/>
        </p:spPr>
        <p:txBody>
          <a:bodyPr wrap="none" anchor="ctr"/>
          <a:lstStyle/>
          <a:p>
            <a:pPr>
              <a:defRPr/>
            </a:pPr>
            <a:endParaRPr lang="en-US">
              <a:ea typeface="+mn-ea"/>
              <a:cs typeface="+mn-cs"/>
            </a:endParaRPr>
          </a:p>
        </p:txBody>
      </p:sp>
      <p:sp>
        <p:nvSpPr>
          <p:cNvPr id="7" name="Line 7"/>
          <p:cNvSpPr>
            <a:spLocks noChangeShapeType="1"/>
          </p:cNvSpPr>
          <p:nvPr/>
        </p:nvSpPr>
        <p:spPr bwMode="auto">
          <a:xfrm flipH="1">
            <a:off x="3514725" y="5249863"/>
            <a:ext cx="12700" cy="609600"/>
          </a:xfrm>
          <a:prstGeom prst="line">
            <a:avLst/>
          </a:prstGeom>
          <a:noFill/>
          <a:ln w="38100">
            <a:solidFill>
              <a:schemeClr val="tx2"/>
            </a:solidFill>
            <a:round/>
            <a:headEnd type="triangle" w="med" len="med"/>
            <a:tailEnd/>
          </a:ln>
          <a:effectLst/>
        </p:spPr>
        <p:txBody>
          <a:bodyPr/>
          <a:lstStyle/>
          <a:p>
            <a:pPr>
              <a:defRPr/>
            </a:pPr>
            <a:endParaRPr lang="en-US">
              <a:ea typeface="+mn-ea"/>
              <a:cs typeface="+mn-cs"/>
            </a:endParaRPr>
          </a:p>
        </p:txBody>
      </p:sp>
      <p:sp>
        <p:nvSpPr>
          <p:cNvPr id="8" name="Rectangle 8"/>
          <p:cNvSpPr>
            <a:spLocks noChangeArrowheads="1"/>
          </p:cNvSpPr>
          <p:nvPr/>
        </p:nvSpPr>
        <p:spPr bwMode="auto">
          <a:xfrm>
            <a:off x="2930525" y="5897563"/>
            <a:ext cx="1181100" cy="139700"/>
          </a:xfrm>
          <a:prstGeom prst="rect">
            <a:avLst/>
          </a:prstGeom>
          <a:solidFill>
            <a:schemeClr val="bg1">
              <a:lumMod val="65000"/>
            </a:schemeClr>
          </a:solidFill>
          <a:ln w="9525">
            <a:solidFill>
              <a:schemeClr val="tx1"/>
            </a:solidFill>
            <a:miter lim="800000"/>
            <a:headEnd/>
            <a:tailEnd/>
          </a:ln>
          <a:effectLst/>
        </p:spPr>
        <p:txBody>
          <a:bodyPr wrap="none" anchor="ctr"/>
          <a:lstStyle/>
          <a:p>
            <a:pPr>
              <a:defRPr/>
            </a:pPr>
            <a:endParaRPr lang="en-US">
              <a:ea typeface="+mn-ea"/>
              <a:cs typeface="+mn-cs"/>
            </a:endParaRPr>
          </a:p>
        </p:txBody>
      </p:sp>
      <p:sp>
        <p:nvSpPr>
          <p:cNvPr id="9" name="Line 11"/>
          <p:cNvSpPr>
            <a:spLocks noChangeShapeType="1"/>
          </p:cNvSpPr>
          <p:nvPr/>
        </p:nvSpPr>
        <p:spPr bwMode="auto">
          <a:xfrm flipH="1">
            <a:off x="5432425" y="3833813"/>
            <a:ext cx="12700" cy="1054100"/>
          </a:xfrm>
          <a:prstGeom prst="line">
            <a:avLst/>
          </a:prstGeom>
          <a:noFill/>
          <a:ln w="38100">
            <a:solidFill>
              <a:schemeClr val="tx2"/>
            </a:solidFill>
            <a:round/>
            <a:headEnd/>
            <a:tailEnd type="triangle" w="med" len="med"/>
          </a:ln>
          <a:effectLst/>
        </p:spPr>
        <p:txBody>
          <a:bodyPr/>
          <a:lstStyle/>
          <a:p>
            <a:pPr>
              <a:defRPr/>
            </a:pPr>
            <a:endParaRPr lang="en-US">
              <a:ea typeface="+mn-ea"/>
              <a:cs typeface="+mn-cs"/>
            </a:endParaRPr>
          </a:p>
        </p:txBody>
      </p:sp>
      <p:sp>
        <p:nvSpPr>
          <p:cNvPr id="10" name="Rectangle 12"/>
          <p:cNvSpPr>
            <a:spLocks noChangeArrowheads="1"/>
          </p:cNvSpPr>
          <p:nvPr/>
        </p:nvSpPr>
        <p:spPr bwMode="auto">
          <a:xfrm>
            <a:off x="4835525" y="5656263"/>
            <a:ext cx="1181100" cy="381000"/>
          </a:xfrm>
          <a:prstGeom prst="rect">
            <a:avLst/>
          </a:prstGeom>
          <a:solidFill>
            <a:srgbClr val="FF9900"/>
          </a:solidFill>
          <a:ln w="9525">
            <a:solidFill>
              <a:schemeClr val="tx1"/>
            </a:solidFill>
            <a:miter lim="800000"/>
            <a:headEnd/>
            <a:tailEnd/>
          </a:ln>
          <a:effectLst/>
        </p:spPr>
        <p:txBody>
          <a:bodyPr wrap="none" anchor="ctr"/>
          <a:lstStyle/>
          <a:p>
            <a:pPr>
              <a:defRPr/>
            </a:pPr>
            <a:endParaRPr lang="en-US">
              <a:ea typeface="+mn-ea"/>
              <a:cs typeface="+mn-cs"/>
            </a:endParaRPr>
          </a:p>
        </p:txBody>
      </p:sp>
      <p:sp>
        <p:nvSpPr>
          <p:cNvPr id="11" name="Line 14"/>
          <p:cNvSpPr>
            <a:spLocks noChangeShapeType="1"/>
          </p:cNvSpPr>
          <p:nvPr/>
        </p:nvSpPr>
        <p:spPr bwMode="auto">
          <a:xfrm flipH="1">
            <a:off x="8035925" y="4919663"/>
            <a:ext cx="12700" cy="609600"/>
          </a:xfrm>
          <a:prstGeom prst="line">
            <a:avLst/>
          </a:prstGeom>
          <a:noFill/>
          <a:ln w="38100">
            <a:solidFill>
              <a:schemeClr val="tx2"/>
            </a:solidFill>
            <a:round/>
            <a:headEnd type="triangle" w="med" len="med"/>
            <a:tailEnd/>
          </a:ln>
          <a:effectLst/>
        </p:spPr>
        <p:txBody>
          <a:bodyPr/>
          <a:lstStyle/>
          <a:p>
            <a:pPr>
              <a:defRPr/>
            </a:pPr>
            <a:endParaRPr lang="en-US">
              <a:ea typeface="+mn-ea"/>
              <a:cs typeface="+mn-cs"/>
            </a:endParaRPr>
          </a:p>
        </p:txBody>
      </p:sp>
      <p:sp>
        <p:nvSpPr>
          <p:cNvPr id="12" name="Rectangle 15"/>
          <p:cNvSpPr>
            <a:spLocks noChangeArrowheads="1"/>
          </p:cNvSpPr>
          <p:nvPr/>
        </p:nvSpPr>
        <p:spPr bwMode="auto">
          <a:xfrm>
            <a:off x="7451725" y="5656263"/>
            <a:ext cx="1181100" cy="381000"/>
          </a:xfrm>
          <a:prstGeom prst="rect">
            <a:avLst/>
          </a:prstGeom>
          <a:solidFill>
            <a:srgbClr val="FF9900"/>
          </a:solidFill>
          <a:ln w="9525">
            <a:solidFill>
              <a:schemeClr val="tx1"/>
            </a:solidFill>
            <a:miter lim="800000"/>
            <a:headEnd/>
            <a:tailEnd/>
          </a:ln>
          <a:effectLst/>
        </p:spPr>
        <p:txBody>
          <a:bodyPr wrap="none" anchor="ctr"/>
          <a:lstStyle/>
          <a:p>
            <a:pPr>
              <a:defRPr/>
            </a:pPr>
            <a:endParaRPr lang="en-US">
              <a:ea typeface="+mn-ea"/>
              <a:cs typeface="+mn-cs"/>
            </a:endParaRPr>
          </a:p>
        </p:txBody>
      </p:sp>
      <p:sp>
        <p:nvSpPr>
          <p:cNvPr id="13" name="Freeform 17"/>
          <p:cNvSpPr>
            <a:spLocks/>
          </p:cNvSpPr>
          <p:nvPr/>
        </p:nvSpPr>
        <p:spPr bwMode="auto">
          <a:xfrm>
            <a:off x="6140450" y="5661025"/>
            <a:ext cx="1181100" cy="385763"/>
          </a:xfrm>
          <a:custGeom>
            <a:avLst/>
            <a:gdLst/>
            <a:ahLst/>
            <a:cxnLst>
              <a:cxn ang="0">
                <a:pos x="0" y="0"/>
              </a:cxn>
              <a:cxn ang="0">
                <a:pos x="9" y="243"/>
              </a:cxn>
              <a:cxn ang="0">
                <a:pos x="744" y="243"/>
              </a:cxn>
              <a:cxn ang="0">
                <a:pos x="741" y="3"/>
              </a:cxn>
              <a:cxn ang="0">
                <a:pos x="387" y="144"/>
              </a:cxn>
              <a:cxn ang="0">
                <a:pos x="348" y="144"/>
              </a:cxn>
              <a:cxn ang="0">
                <a:pos x="0" y="0"/>
              </a:cxn>
            </a:cxnLst>
            <a:rect l="0" t="0" r="r" b="b"/>
            <a:pathLst>
              <a:path w="744" h="243">
                <a:moveTo>
                  <a:pt x="0" y="0"/>
                </a:moveTo>
                <a:lnTo>
                  <a:pt x="9" y="243"/>
                </a:lnTo>
                <a:lnTo>
                  <a:pt x="744" y="243"/>
                </a:lnTo>
                <a:lnTo>
                  <a:pt x="741" y="3"/>
                </a:lnTo>
                <a:lnTo>
                  <a:pt x="387" y="144"/>
                </a:lnTo>
                <a:lnTo>
                  <a:pt x="348" y="144"/>
                </a:lnTo>
                <a:lnTo>
                  <a:pt x="0" y="0"/>
                </a:lnTo>
                <a:close/>
              </a:path>
            </a:pathLst>
          </a:custGeom>
          <a:solidFill>
            <a:srgbClr val="FF9900"/>
          </a:solidFill>
          <a:ln w="9525">
            <a:solidFill>
              <a:schemeClr val="tx1"/>
            </a:solidFill>
            <a:round/>
            <a:headEnd/>
            <a:tailEnd/>
          </a:ln>
          <a:effectLst/>
        </p:spPr>
        <p:txBody>
          <a:bodyPr/>
          <a:lstStyle/>
          <a:p>
            <a:pPr>
              <a:defRPr/>
            </a:pPr>
            <a:endParaRPr lang="en-US">
              <a:ea typeface="+mn-ea"/>
              <a:cs typeface="+mn-cs"/>
            </a:endParaRPr>
          </a:p>
        </p:txBody>
      </p:sp>
      <p:sp>
        <p:nvSpPr>
          <p:cNvPr id="14" name="Text Box 18"/>
          <p:cNvSpPr txBox="1">
            <a:spLocks noChangeArrowheads="1"/>
          </p:cNvSpPr>
          <p:nvPr/>
        </p:nvSpPr>
        <p:spPr bwMode="auto">
          <a:xfrm>
            <a:off x="1657350" y="6089650"/>
            <a:ext cx="993775" cy="461963"/>
          </a:xfrm>
          <a:prstGeom prst="rect">
            <a:avLst/>
          </a:prstGeom>
          <a:noFill/>
          <a:ln w="9525">
            <a:noFill/>
            <a:miter lim="800000"/>
            <a:headEnd/>
            <a:tailEnd/>
          </a:ln>
        </p:spPr>
        <p:txBody>
          <a:bodyPr wrap="none">
            <a:spAutoFit/>
          </a:bodyPr>
          <a:lstStyle/>
          <a:p>
            <a:pPr eaLnBrk="1" hangingPunct="1">
              <a:defRPr/>
            </a:pPr>
            <a:r>
              <a:rPr lang="en-US" sz="2400" dirty="0">
                <a:solidFill>
                  <a:srgbClr val="339933"/>
                </a:solidFill>
                <a:effectLst/>
                <a:latin typeface="+mn-lt"/>
                <a:ea typeface="+mn-ea"/>
                <a:cs typeface="Arial" charset="0"/>
              </a:rPr>
              <a:t>Case 1</a:t>
            </a:r>
          </a:p>
        </p:txBody>
      </p:sp>
      <p:sp>
        <p:nvSpPr>
          <p:cNvPr id="15" name="Text Box 19"/>
          <p:cNvSpPr txBox="1">
            <a:spLocks noChangeArrowheads="1"/>
          </p:cNvSpPr>
          <p:nvPr/>
        </p:nvSpPr>
        <p:spPr bwMode="auto">
          <a:xfrm>
            <a:off x="6165850" y="6076950"/>
            <a:ext cx="993775" cy="461963"/>
          </a:xfrm>
          <a:prstGeom prst="rect">
            <a:avLst/>
          </a:prstGeom>
          <a:noFill/>
          <a:ln w="9525">
            <a:noFill/>
            <a:miter lim="800000"/>
            <a:headEnd/>
            <a:tailEnd/>
          </a:ln>
        </p:spPr>
        <p:txBody>
          <a:bodyPr wrap="none">
            <a:spAutoFit/>
          </a:bodyPr>
          <a:lstStyle/>
          <a:p>
            <a:pPr eaLnBrk="1" hangingPunct="1">
              <a:defRPr/>
            </a:pPr>
            <a:r>
              <a:rPr lang="en-US" sz="2400" dirty="0">
                <a:solidFill>
                  <a:srgbClr val="C00000"/>
                </a:solidFill>
                <a:effectLst/>
                <a:latin typeface="+mn-lt"/>
                <a:ea typeface="+mn-ea"/>
                <a:cs typeface="Arial" charset="0"/>
              </a:rPr>
              <a:t>Case 2</a:t>
            </a:r>
          </a:p>
        </p:txBody>
      </p:sp>
      <p:sp>
        <p:nvSpPr>
          <p:cNvPr id="16" name="Rectangle 20"/>
          <p:cNvSpPr>
            <a:spLocks noChangeArrowheads="1"/>
          </p:cNvSpPr>
          <p:nvPr/>
        </p:nvSpPr>
        <p:spPr bwMode="auto">
          <a:xfrm>
            <a:off x="231775" y="701675"/>
            <a:ext cx="8721725"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spcBef>
                <a:spcPct val="20000"/>
              </a:spcBef>
            </a:pPr>
            <a:r>
              <a:rPr lang="en-US" sz="2800" dirty="0">
                <a:solidFill>
                  <a:srgbClr val="000000"/>
                </a:solidFill>
                <a:effectLst/>
                <a:latin typeface="Calibri" charset="0"/>
              </a:rPr>
              <a:t>Identical balls are dropped from the same initial height </a:t>
            </a:r>
            <a:br>
              <a:rPr lang="en-US" sz="2800" dirty="0">
                <a:solidFill>
                  <a:srgbClr val="000000"/>
                </a:solidFill>
                <a:effectLst/>
                <a:latin typeface="Calibri" charset="0"/>
              </a:rPr>
            </a:br>
            <a:r>
              <a:rPr lang="en-US" sz="2800" dirty="0">
                <a:solidFill>
                  <a:srgbClr val="000000"/>
                </a:solidFill>
                <a:effectLst/>
                <a:latin typeface="Calibri" charset="0"/>
              </a:rPr>
              <a:t>and bounce back to half the initial height. In Case 1 the ball bounces off a cement floor and in Case 2 the ball bounces off a piece of stretchy </a:t>
            </a:r>
            <a:r>
              <a:rPr lang="en-US" sz="2800" dirty="0" smtClean="0">
                <a:solidFill>
                  <a:srgbClr val="000000"/>
                </a:solidFill>
                <a:effectLst/>
                <a:latin typeface="Calibri" charset="0"/>
              </a:rPr>
              <a:t>rubber.</a:t>
            </a:r>
            <a:endParaRPr lang="en-US" sz="2800" dirty="0">
              <a:solidFill>
                <a:srgbClr val="000000"/>
              </a:solidFill>
              <a:effectLst/>
              <a:latin typeface="Calibri" charset="0"/>
            </a:endParaRPr>
          </a:p>
        </p:txBody>
      </p:sp>
      <p:pic>
        <p:nvPicPr>
          <p:cNvPr id="17" name="Picture 8" descr="red b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8900" y="537210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8" descr="red b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0500" y="4343400"/>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8" descr="red b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3279775"/>
            <a:ext cx="5302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8" descr="red ball"/>
          <p:cNvPicPr>
            <a:picLocks noChangeAspect="1" noChangeArrowheads="1"/>
          </p:cNvPicPr>
          <p:nvPr/>
        </p:nvPicPr>
        <p:blipFill>
          <a:blip r:embed="rId2" cstate="print">
            <a:duotone>
              <a:prstClr val="black"/>
              <a:srgbClr val="339933">
                <a:tint val="45000"/>
                <a:satMod val="400000"/>
              </a:srgbClr>
            </a:duotone>
          </a:blip>
          <a:srcRect/>
          <a:stretch>
            <a:fillRect/>
          </a:stretch>
        </p:blipFill>
        <p:spPr bwMode="auto">
          <a:xfrm>
            <a:off x="3276600" y="4343400"/>
            <a:ext cx="530224" cy="530222"/>
          </a:xfrm>
          <a:prstGeom prst="rect">
            <a:avLst/>
          </a:prstGeom>
          <a:noFill/>
          <a:ln w="9525">
            <a:noFill/>
            <a:miter lim="800000"/>
            <a:headEnd/>
            <a:tailEnd/>
          </a:ln>
        </p:spPr>
      </p:pic>
      <p:pic>
        <p:nvPicPr>
          <p:cNvPr id="21" name="Picture 8" descr="red ball"/>
          <p:cNvPicPr>
            <a:picLocks noChangeAspect="1" noChangeArrowheads="1"/>
          </p:cNvPicPr>
          <p:nvPr/>
        </p:nvPicPr>
        <p:blipFill>
          <a:blip r:embed="rId2" cstate="print">
            <a:duotone>
              <a:prstClr val="black"/>
              <a:srgbClr val="339933">
                <a:tint val="45000"/>
                <a:satMod val="400000"/>
              </a:srgbClr>
            </a:duotone>
          </a:blip>
          <a:srcRect/>
          <a:stretch>
            <a:fillRect/>
          </a:stretch>
        </p:blipFill>
        <p:spPr bwMode="auto">
          <a:xfrm>
            <a:off x="1924050" y="5381625"/>
            <a:ext cx="530224" cy="530222"/>
          </a:xfrm>
          <a:prstGeom prst="rect">
            <a:avLst/>
          </a:prstGeom>
          <a:noFill/>
          <a:ln w="9525">
            <a:noFill/>
            <a:miter lim="800000"/>
            <a:headEnd/>
            <a:tailEnd/>
          </a:ln>
        </p:spPr>
      </p:pic>
      <p:pic>
        <p:nvPicPr>
          <p:cNvPr id="22" name="Picture 8" descr="red ball"/>
          <p:cNvPicPr>
            <a:picLocks noChangeAspect="1" noChangeArrowheads="1"/>
          </p:cNvPicPr>
          <p:nvPr/>
        </p:nvPicPr>
        <p:blipFill>
          <a:blip r:embed="rId2" cstate="print">
            <a:duotone>
              <a:prstClr val="black"/>
              <a:srgbClr val="339933">
                <a:tint val="45000"/>
                <a:satMod val="400000"/>
              </a:srgbClr>
            </a:duotone>
          </a:blip>
          <a:srcRect/>
          <a:stretch>
            <a:fillRect/>
          </a:stretch>
        </p:blipFill>
        <p:spPr bwMode="auto">
          <a:xfrm>
            <a:off x="666750" y="3276600"/>
            <a:ext cx="530224" cy="530222"/>
          </a:xfrm>
          <a:prstGeom prst="rect">
            <a:avLst/>
          </a:prstGeom>
          <a:noFill/>
          <a:ln w="9525">
            <a:noFill/>
            <a:miter lim="800000"/>
            <a:headEnd/>
            <a:tailEnd/>
          </a:ln>
        </p:spPr>
      </p:pic>
      <p:sp>
        <p:nvSpPr>
          <p:cNvPr id="23" name="Title 36"/>
          <p:cNvSpPr txBox="1">
            <a:spLocks/>
          </p:cNvSpPr>
          <p:nvPr/>
        </p:nvSpPr>
        <p:spPr>
          <a:xfrm>
            <a:off x="457200" y="95810"/>
            <a:ext cx="8229600" cy="45578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200" b="1" i="1" kern="1200">
                <a:solidFill>
                  <a:schemeClr val="bg1"/>
                </a:solidFill>
                <a:latin typeface="Trebuchet MS"/>
                <a:ea typeface="+mj-ea"/>
                <a:cs typeface="Trebuchet MS"/>
              </a:defRPr>
            </a:lvl1pPr>
          </a:lstStyle>
          <a:p>
            <a:r>
              <a:rPr lang="en-US" dirty="0" err="1" smtClean="0">
                <a:latin typeface="Trebuchet MS" charset="0"/>
                <a:cs typeface="Arial" charset="0"/>
              </a:rPr>
              <a:t>CheckPoint</a:t>
            </a:r>
            <a:r>
              <a:rPr lang="en-US" dirty="0" smtClean="0">
                <a:latin typeface="Trebuchet MS" charset="0"/>
                <a:cs typeface="Arial" charset="0"/>
              </a:rPr>
              <a:t> 2</a:t>
            </a:r>
            <a:endParaRPr lang="en-US" dirty="0">
              <a:latin typeface="Trebuchet MS" charset="0"/>
              <a:cs typeface="Arial" charset="0"/>
            </a:endParaRPr>
          </a:p>
        </p:txBody>
      </p:sp>
    </p:spTree>
    <p:extLst>
      <p:ext uri="{BB962C8B-B14F-4D97-AF65-F5344CB8AC3E}">
        <p14:creationId xmlns:p14="http://schemas.microsoft.com/office/powerpoint/2010/main" val="3205168761"/>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ELIMITERS" val="3.1"/>
  <p:tag name="SLIDEGUID" val="A1042BE6BA2548698D7094A431A8B42E"/>
  <p:tag name="SLIDEID" val="A1042BE6BA2548698D7094A431A8B42E"/>
  <p:tag name="SLIDEORDER" val="1"/>
  <p:tag name="SLIDETYPE" val="Q"/>
  <p:tag name="DEMOGRAPHIC" val="False"/>
  <p:tag name="SPEEDSCORING" val="False"/>
  <p:tag name="CORRECTPOINTVALUE" val="100"/>
  <p:tag name="INCORRECTPOINTVALUE" val="0"/>
  <p:tag name="QUESTIONALIAS" val="A wood block rests at rest on a table. A bullet shot into the block stops inside, and the bullet plus block start sliding on the frictionless surface. The momentum of the bullet plus block remains constant "/>
  <p:tag name="ANSWERSALIAS" val="When the bullet approaches.|smicln|When the bullet is slowing down|smicln|After the bullet stops|smicln|1 and 3.|smicln|2 and 3.|smicln|1 and 2.|smicln|It never is conserved.|smicln|It always is conserved."/>
  <p:tag name="TOTALRESPONSES" val="1"/>
  <p:tag name="RESPONSECOUNT" val="1"/>
  <p:tag name="SLICED" val="False"/>
  <p:tag name="RESPONSES" val="8;"/>
  <p:tag name="CHARTSTRINGSTD" val="0 0 0 0 0 0 0 1"/>
  <p:tag name="CHARTSTRINGREV" val="1 0 0 0 0 0 0 0"/>
  <p:tag name="CHARTSTRINGSTDPER" val="0 0 0 0 0 0 0 1"/>
  <p:tag name="CHARTSTRINGREVPER" val="1 0 0 0 0 0 0 0"/>
  <p:tag name="RESPONSESGATHERED" val="False"/>
</p:tagLst>
</file>

<file path=ppt/tags/tag2.xml><?xml version="1.0" encoding="utf-8"?>
<p:tagLst xmlns:a="http://schemas.openxmlformats.org/drawingml/2006/main" xmlns:r="http://schemas.openxmlformats.org/officeDocument/2006/relationships" xmlns:p="http://schemas.openxmlformats.org/presentationml/2006/main">
  <p:tag name="ANSWERBULLETS" val="3"/>
  <p:tag name="OLDNUMANSWERS" val="8"/>
  <p:tag name="TEXTLENGTH" val="163"/>
  <p:tag name="FONTSIZE" val="24"/>
  <p:tag name="BULLETTYPE" val="ppBulletArabicPeriod"/>
  <p:tag name="ANSWERTEXT" val="When the bullet approaches.&#10;When the bullet is slowing down&#10;After the bullet stops&#10;1 and 3.&#10;2 and 3.&#10;1 and 2.&#10;It never is conserved.&#10;It always is conserved."/>
</p:tagLst>
</file>

<file path=ppt/tags/tag3.xml><?xml version="1.0" encoding="utf-8"?>
<p:tagLst xmlns:a="http://schemas.openxmlformats.org/drawingml/2006/main" xmlns:r="http://schemas.openxmlformats.org/officeDocument/2006/relationships" xmlns:p="http://schemas.openxmlformats.org/presentationml/2006/main">
  <p:tag name="DELIMITERS" val="3.1"/>
  <p:tag name="SLIDEGUID" val="A1042BE6BA2548698D7094A431A8B42E"/>
  <p:tag name="SLIDEID" val="A1042BE6BA2548698D7094A431A8B42E"/>
  <p:tag name="SLIDEORDER" val="1"/>
  <p:tag name="SLIDETYPE" val="Q"/>
  <p:tag name="DEMOGRAPHIC" val="False"/>
  <p:tag name="SPEEDSCORING" val="False"/>
  <p:tag name="CORRECTPOINTVALUE" val="100"/>
  <p:tag name="INCORRECTPOINTVALUE" val="0"/>
  <p:tag name="QUESTIONALIAS" val="A wood block rests at rest on a table. A bullet shot into the block stops inside, and the bullet plus block start sliding on the frictionless surface. The momentum of the bullet plus block remains constant "/>
  <p:tag name="ANSWERSALIAS" val="When the bullet approaches.|smicln|When the bullet is slowing down|smicln|After the bullet stops|smicln|1 and 3.|smicln|2 and 3.|smicln|1 and 2.|smicln|It never is conserved.|smicln|It always is conserved."/>
  <p:tag name="TOTALRESPONSES" val="1"/>
  <p:tag name="RESPONSECOUNT" val="1"/>
  <p:tag name="SLICED" val="False"/>
  <p:tag name="RESPONSES" val="8;"/>
  <p:tag name="CHARTSTRINGSTD" val="0 0 0 0 0 0 0 1"/>
  <p:tag name="CHARTSTRINGREV" val="1 0 0 0 0 0 0 0"/>
  <p:tag name="CHARTSTRINGSTDPER" val="0 0 0 0 0 0 0 1"/>
  <p:tag name="CHARTSTRINGREVPER" val="1 0 0 0 0 0 0 0"/>
  <p:tag name="RESPONSESGATHERED" val="False"/>
</p:tagLst>
</file>

<file path=ppt/tags/tag4.xml><?xml version="1.0" encoding="utf-8"?>
<p:tagLst xmlns:a="http://schemas.openxmlformats.org/drawingml/2006/main" xmlns:r="http://schemas.openxmlformats.org/officeDocument/2006/relationships" xmlns:p="http://schemas.openxmlformats.org/presentationml/2006/main">
  <p:tag name="ANSWERBULLETS" val="3"/>
  <p:tag name="OLDNUMANSWERS" val="8"/>
  <p:tag name="TEXTLENGTH" val="163"/>
  <p:tag name="FONTSIZE" val="24"/>
  <p:tag name="BULLETTYPE" val="ppBulletArabicPeriod"/>
  <p:tag name="ANSWERTEXT" val="When the bullet approaches.&#10;When the bullet is slowing down&#10;After the bullet stops&#10;1 and 3.&#10;2 and 3.&#10;1 and 2.&#10;It never is conserved.&#10;It always is conserved."/>
</p:tagLst>
</file>

<file path=ppt/tags/tag5.xml><?xml version="1.0" encoding="utf-8"?>
<p:tagLst xmlns:a="http://schemas.openxmlformats.org/drawingml/2006/main" xmlns:r="http://schemas.openxmlformats.org/officeDocument/2006/relationships" xmlns:p="http://schemas.openxmlformats.org/presentationml/2006/main">
  <p:tag name="DELIMITERS" val="3.1"/>
  <p:tag name="SLIDEGUID" val="A1042BE6BA2548698D7094A431A8B42E"/>
  <p:tag name="SLIDEID" val="A1042BE6BA2548698D7094A431A8B42E"/>
  <p:tag name="SLIDEORDER" val="1"/>
  <p:tag name="SLIDETYPE" val="Q"/>
  <p:tag name="DEMOGRAPHIC" val="False"/>
  <p:tag name="SPEEDSCORING" val="False"/>
  <p:tag name="CORRECTPOINTVALUE" val="100"/>
  <p:tag name="INCORRECTPOINTVALUE" val="0"/>
  <p:tag name="QUESTIONALIAS" val="A wood block rests at rest on a table. A bullet shot into the block stops inside, and the bullet plus block start sliding on the frictionless surface. The momentum of the bullet plus block remains constant "/>
  <p:tag name="ANSWERSALIAS" val="When the bullet approaches.|smicln|When the bullet is slowing down|smicln|After the bullet stops|smicln|1 and 3.|smicln|2 and 3.|smicln|1 and 2.|smicln|It never is conserved.|smicln|It always is conserved."/>
  <p:tag name="TOTALRESPONSES" val="1"/>
  <p:tag name="RESPONSECOUNT" val="1"/>
  <p:tag name="SLICED" val="False"/>
  <p:tag name="RESPONSES" val="8;"/>
  <p:tag name="CHARTSTRINGSTD" val="0 0 0 0 0 0 0 1"/>
  <p:tag name="CHARTSTRINGREV" val="1 0 0 0 0 0 0 0"/>
  <p:tag name="CHARTSTRINGSTDPER" val="0 0 0 0 0 0 0 1"/>
  <p:tag name="CHARTSTRINGREVPER" val="1 0 0 0 0 0 0 0"/>
  <p:tag name="RESPONSESGATHERED" val="False"/>
</p:tagLst>
</file>

<file path=ppt/tags/tag6.xml><?xml version="1.0" encoding="utf-8"?>
<p:tagLst xmlns:a="http://schemas.openxmlformats.org/drawingml/2006/main" xmlns:r="http://schemas.openxmlformats.org/officeDocument/2006/relationships" xmlns:p="http://schemas.openxmlformats.org/presentationml/2006/main">
  <p:tag name="ANSWERBULLETS" val="3"/>
  <p:tag name="OLDNUMANSWERS" val="8"/>
  <p:tag name="TEXTLENGTH" val="163"/>
  <p:tag name="FONTSIZE" val="24"/>
  <p:tag name="BULLETTYPE" val="ppBulletArabicPeriod"/>
  <p:tag name="ANSWERTEXT" val="When the bullet approaches.&#10;When the bullet is slowing down&#10;After the bullet stops&#10;1 and 3.&#10;2 and 3.&#10;1 and 2.&#10;It never is conserved.&#10;It always is conserved."/>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8100" cmpd="sng">
          <a:solidFill>
            <a:srgbClr val="00CC99"/>
          </a:solid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headEnd type="arrow"/>
          <a:tailEnd type="arrow"/>
        </a:ln>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3200"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834</TotalTime>
  <Words>1439</Words>
  <Application>Microsoft Macintosh PowerPoint</Application>
  <PresentationFormat>On-screen Show (4:3)</PresentationFormat>
  <Paragraphs>262</Paragraphs>
  <Slides>29</Slides>
  <Notes>4</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Office Theme</vt:lpstr>
      <vt:lpstr>Microsoft Equation</vt:lpstr>
      <vt:lpstr>Classical Mechanics  Lecture 11</vt:lpstr>
      <vt:lpstr>Things you asked about:</vt:lpstr>
      <vt:lpstr>Elastic Collision</vt:lpstr>
      <vt:lpstr>Inelastic Collision</vt:lpstr>
      <vt:lpstr>Completely Inelastic Collision</vt:lpstr>
      <vt:lpstr>Checkpoint 1</vt:lpstr>
      <vt:lpstr>Checkpoint 1a</vt:lpstr>
      <vt:lpstr>Impulse Momentum Theorem</vt:lpstr>
      <vt:lpstr>PowerPoint Presentation</vt:lpstr>
      <vt:lpstr>PowerPoint Presentation</vt:lpstr>
      <vt:lpstr>CheckPoint 2b</vt:lpstr>
      <vt:lpstr>Center of Mass</vt:lpstr>
      <vt:lpstr>Checkpoint 3</vt:lpstr>
      <vt:lpstr>Checkpoint 3</vt:lpstr>
      <vt:lpstr>Checkpoint 3 explanation</vt:lpstr>
      <vt:lpstr>Center of Mass in motion</vt:lpstr>
      <vt:lpstr>Return to Checkpoint 1</vt:lpstr>
      <vt:lpstr>Checkpoint 1b</vt:lpstr>
      <vt:lpstr>Lets try it</vt:lpstr>
      <vt:lpstr>Now lets do After Collision</vt:lpstr>
      <vt:lpstr>Lets try it</vt:lpstr>
      <vt:lpstr>Ballistic Pendulum</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Hamilton College</dc:creator>
  <cp:lastModifiedBy>Hamilton College</cp:lastModifiedBy>
  <cp:revision>38</cp:revision>
  <dcterms:created xsi:type="dcterms:W3CDTF">2015-05-06T20:10:32Z</dcterms:created>
  <dcterms:modified xsi:type="dcterms:W3CDTF">2015-05-20T02:51:36Z</dcterms:modified>
</cp:coreProperties>
</file>